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5"/>
  </p:notesMasterIdLst>
  <p:sldIdLst>
    <p:sldId id="256" r:id="rId2"/>
    <p:sldId id="677" r:id="rId3"/>
    <p:sldId id="282" r:id="rId4"/>
    <p:sldId id="632" r:id="rId5"/>
    <p:sldId id="633" r:id="rId6"/>
    <p:sldId id="285" r:id="rId7"/>
    <p:sldId id="286" r:id="rId8"/>
    <p:sldId id="524" r:id="rId9"/>
    <p:sldId id="288" r:id="rId10"/>
    <p:sldId id="635" r:id="rId11"/>
    <p:sldId id="637" r:id="rId12"/>
    <p:sldId id="284" r:id="rId13"/>
    <p:sldId id="579" r:id="rId14"/>
    <p:sldId id="587" r:id="rId15"/>
    <p:sldId id="638" r:id="rId16"/>
    <p:sldId id="689" r:id="rId17"/>
    <p:sldId id="655" r:id="rId18"/>
    <p:sldId id="586" r:id="rId19"/>
    <p:sldId id="526" r:id="rId20"/>
    <p:sldId id="588" r:id="rId21"/>
    <p:sldId id="532" r:id="rId22"/>
    <p:sldId id="688" r:id="rId23"/>
    <p:sldId id="690" r:id="rId24"/>
    <p:sldId id="691" r:id="rId25"/>
    <p:sldId id="639" r:id="rId26"/>
    <p:sldId id="640" r:id="rId27"/>
    <p:sldId id="641" r:id="rId28"/>
    <p:sldId id="679" r:id="rId29"/>
    <p:sldId id="680" r:id="rId30"/>
    <p:sldId id="580" r:id="rId31"/>
    <p:sldId id="645" r:id="rId32"/>
    <p:sldId id="527" r:id="rId33"/>
    <p:sldId id="293" r:id="rId34"/>
    <p:sldId id="692" r:id="rId35"/>
    <p:sldId id="648" r:id="rId36"/>
    <p:sldId id="682" r:id="rId37"/>
    <p:sldId id="652" r:id="rId38"/>
    <p:sldId id="660" r:id="rId39"/>
    <p:sldId id="681" r:id="rId40"/>
    <p:sldId id="647" r:id="rId41"/>
    <p:sldId id="656" r:id="rId42"/>
    <p:sldId id="646" r:id="rId43"/>
    <p:sldId id="531" r:id="rId44"/>
    <p:sldId id="499" r:id="rId45"/>
    <p:sldId id="543" r:id="rId46"/>
    <p:sldId id="693" r:id="rId47"/>
    <p:sldId id="651" r:id="rId48"/>
    <p:sldId id="653" r:id="rId49"/>
    <p:sldId id="537" r:id="rId50"/>
    <p:sldId id="294" r:id="rId51"/>
    <p:sldId id="634" r:id="rId52"/>
    <p:sldId id="649" r:id="rId53"/>
    <p:sldId id="541" r:id="rId54"/>
    <p:sldId id="582" r:id="rId55"/>
    <p:sldId id="661" r:id="rId56"/>
    <p:sldId id="663" r:id="rId57"/>
    <p:sldId id="542" r:id="rId58"/>
    <p:sldId id="694" r:id="rId59"/>
    <p:sldId id="667" r:id="rId60"/>
    <p:sldId id="668" r:id="rId61"/>
    <p:sldId id="684" r:id="rId62"/>
    <p:sldId id="665" r:id="rId63"/>
    <p:sldId id="477" r:id="rId64"/>
    <p:sldId id="545" r:id="rId65"/>
    <p:sldId id="296" r:id="rId66"/>
    <p:sldId id="517" r:id="rId67"/>
    <p:sldId id="297" r:id="rId68"/>
    <p:sldId id="546" r:id="rId69"/>
    <p:sldId id="670" r:id="rId70"/>
    <p:sldId id="308" r:id="rId71"/>
    <p:sldId id="549" r:id="rId72"/>
    <p:sldId id="309" r:id="rId73"/>
    <p:sldId id="547" r:id="rId74"/>
    <p:sldId id="584" r:id="rId75"/>
    <p:sldId id="311" r:id="rId76"/>
    <p:sldId id="572" r:id="rId77"/>
    <p:sldId id="581" r:id="rId78"/>
    <p:sldId id="590" r:id="rId79"/>
    <p:sldId id="593" r:id="rId80"/>
    <p:sldId id="594" r:id="rId81"/>
    <p:sldId id="595" r:id="rId82"/>
    <p:sldId id="371" r:id="rId83"/>
    <p:sldId id="372" r:id="rId84"/>
    <p:sldId id="457" r:id="rId85"/>
    <p:sldId id="458" r:id="rId86"/>
    <p:sldId id="596" r:id="rId87"/>
    <p:sldId id="598" r:id="rId88"/>
    <p:sldId id="552" r:id="rId89"/>
    <p:sldId id="599" r:id="rId90"/>
    <p:sldId id="600" r:id="rId91"/>
    <p:sldId id="695" r:id="rId92"/>
    <p:sldId id="601" r:id="rId93"/>
    <p:sldId id="577" r:id="rId94"/>
    <p:sldId id="602" r:id="rId95"/>
    <p:sldId id="578" r:id="rId96"/>
    <p:sldId id="462" r:id="rId97"/>
    <p:sldId id="696" r:id="rId98"/>
    <p:sldId id="463" r:id="rId99"/>
    <p:sldId id="554" r:id="rId100"/>
    <p:sldId id="465" r:id="rId101"/>
    <p:sldId id="464" r:id="rId102"/>
    <p:sldId id="306" r:id="rId103"/>
    <p:sldId id="697" r:id="rId104"/>
    <p:sldId id="466" r:id="rId105"/>
    <p:sldId id="671" r:id="rId106"/>
    <p:sldId id="518" r:id="rId107"/>
    <p:sldId id="616" r:id="rId108"/>
    <p:sldId id="678" r:id="rId109"/>
    <p:sldId id="505" r:id="rId110"/>
    <p:sldId id="519" r:id="rId111"/>
    <p:sldId id="520" r:id="rId112"/>
    <p:sldId id="475" r:id="rId113"/>
    <p:sldId id="615" r:id="rId114"/>
    <p:sldId id="474" r:id="rId115"/>
    <p:sldId id="555" r:id="rId116"/>
    <p:sldId id="672" r:id="rId117"/>
    <p:sldId id="617" r:id="rId118"/>
    <p:sldId id="604" r:id="rId119"/>
    <p:sldId id="618" r:id="rId120"/>
    <p:sldId id="620" r:id="rId121"/>
    <p:sldId id="610" r:id="rId122"/>
    <p:sldId id="425" r:id="rId123"/>
    <p:sldId id="685" r:id="rId124"/>
    <p:sldId id="611" r:id="rId125"/>
    <p:sldId id="612" r:id="rId126"/>
    <p:sldId id="622" r:id="rId127"/>
    <p:sldId id="673" r:id="rId128"/>
    <p:sldId id="619" r:id="rId129"/>
    <p:sldId id="621" r:id="rId130"/>
    <p:sldId id="521" r:id="rId131"/>
    <p:sldId id="674" r:id="rId132"/>
    <p:sldId id="574" r:id="rId133"/>
    <p:sldId id="511" r:id="rId134"/>
    <p:sldId id="433" r:id="rId135"/>
    <p:sldId id="614" r:id="rId136"/>
    <p:sldId id="430" r:id="rId137"/>
    <p:sldId id="522" r:id="rId138"/>
    <p:sldId id="428" r:id="rId139"/>
    <p:sldId id="571" r:id="rId140"/>
    <p:sldId id="435" r:id="rId141"/>
    <p:sldId id="523" r:id="rId142"/>
    <p:sldId id="447" r:id="rId143"/>
    <p:sldId id="440" r:id="rId144"/>
    <p:sldId id="436" r:id="rId145"/>
    <p:sldId id="486" r:id="rId146"/>
    <p:sldId id="441" r:id="rId147"/>
    <p:sldId id="625" r:id="rId148"/>
    <p:sldId id="258" r:id="rId149"/>
    <p:sldId id="675" r:id="rId150"/>
    <p:sldId id="687" r:id="rId151"/>
    <p:sldId id="629" r:id="rId152"/>
    <p:sldId id="279" r:id="rId153"/>
    <p:sldId id="676" r:id="rId15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C3C2611-4C71-4FC5-86AE-919BDF0F9419}" styleName="">
    <a:wholeTbl>
      <a:tcTxStyle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0CBCB"/>
          </a:solidFill>
        </a:fill>
      </a:tcStyle>
    </a:wholeTbl>
    <a:band2H>
      <a:tcStyle>
        <a:tcBdr/>
        <a:fill>
          <a:solidFill>
            <a:srgbClr val="F8E7E7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07"/>
    <p:restoredTop sz="96301"/>
  </p:normalViewPr>
  <p:slideViewPr>
    <p:cSldViewPr snapToGrid="0">
      <p:cViewPr varScale="1">
        <p:scale>
          <a:sx n="127" d="100"/>
          <a:sy n="127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/>
      </a:defRPr>
    </a:lvl1pPr>
    <a:lvl2pPr indent="228600" latinLnBrk="0">
      <a:defRPr sz="1200">
        <a:latin typeface="+mj-lt"/>
        <a:ea typeface="+mj-ea"/>
        <a:cs typeface="+mj-cs"/>
        <a:sym typeface="等线"/>
      </a:defRPr>
    </a:lvl2pPr>
    <a:lvl3pPr indent="457200" latinLnBrk="0">
      <a:defRPr sz="1200">
        <a:latin typeface="+mj-lt"/>
        <a:ea typeface="+mj-ea"/>
        <a:cs typeface="+mj-cs"/>
        <a:sym typeface="等线"/>
      </a:defRPr>
    </a:lvl3pPr>
    <a:lvl4pPr indent="685800" latinLnBrk="0">
      <a:defRPr sz="1200">
        <a:latin typeface="+mj-lt"/>
        <a:ea typeface="+mj-ea"/>
        <a:cs typeface="+mj-cs"/>
        <a:sym typeface="等线"/>
      </a:defRPr>
    </a:lvl4pPr>
    <a:lvl5pPr indent="914400" latinLnBrk="0">
      <a:defRPr sz="1200">
        <a:latin typeface="+mj-lt"/>
        <a:ea typeface="+mj-ea"/>
        <a:cs typeface="+mj-cs"/>
        <a:sym typeface="等线"/>
      </a:defRPr>
    </a:lvl5pPr>
    <a:lvl6pPr indent="1143000" latinLnBrk="0">
      <a:defRPr sz="1200">
        <a:latin typeface="+mj-lt"/>
        <a:ea typeface="+mj-ea"/>
        <a:cs typeface="+mj-cs"/>
        <a:sym typeface="等线"/>
      </a:defRPr>
    </a:lvl6pPr>
    <a:lvl7pPr indent="1371600" latinLnBrk="0">
      <a:defRPr sz="1200">
        <a:latin typeface="+mj-lt"/>
        <a:ea typeface="+mj-ea"/>
        <a:cs typeface="+mj-cs"/>
        <a:sym typeface="等线"/>
      </a:defRPr>
    </a:lvl7pPr>
    <a:lvl8pPr indent="1600200" latinLnBrk="0">
      <a:defRPr sz="1200">
        <a:latin typeface="+mj-lt"/>
        <a:ea typeface="+mj-ea"/>
        <a:cs typeface="+mj-cs"/>
        <a:sym typeface="等线"/>
      </a:defRPr>
    </a:lvl8pPr>
    <a:lvl9pPr indent="1828800" latinLnBrk="0">
      <a:defRPr sz="1200">
        <a:latin typeface="+mj-lt"/>
        <a:ea typeface="+mj-ea"/>
        <a:cs typeface="+mj-cs"/>
        <a:sym typeface="等线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96968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10267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57476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440946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324665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2434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0714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05777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74718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37838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15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131790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3337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2181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566526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12042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73364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334124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32626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860253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686776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99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78358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655663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33454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233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988163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79123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76670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80840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70355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05498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3324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63793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313417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731921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308076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37210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47761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032101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617871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98521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59679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964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06734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7217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606471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76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1335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694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261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896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0208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3043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654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116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333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4750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16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254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9237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112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8876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5623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3067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101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130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9086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3306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7355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Bellman</a:t>
            </a:r>
            <a:r>
              <a:rPr lang="zh-CN" altLang="en-US" dirty="0"/>
              <a:t>备份算子用于更新当前的</a:t>
            </a:r>
            <a:r>
              <a:rPr lang="en-US" altLang="zh-CN" dirty="0"/>
              <a:t>Q</a:t>
            </a:r>
            <a:r>
              <a:rPr lang="zh-CN" altLang="en-US" dirty="0"/>
              <a:t>值函数 </a:t>
            </a:r>
            <a:r>
              <a:rPr lang="en-US" altLang="zh-CN" dirty="0"/>
              <a:t>Q</a:t>
            </a:r>
            <a:r>
              <a:rPr lang="zh-CN" altLang="en-US" dirty="0"/>
              <a:t>，使其逐渐逼近最优</a:t>
            </a:r>
            <a:r>
              <a:rPr lang="en-US" altLang="zh-CN" dirty="0"/>
              <a:t>Q</a:t>
            </a:r>
            <a:r>
              <a:rPr lang="zh-CN" altLang="en-US" dirty="0"/>
              <a:t>值函数 </a:t>
            </a:r>
            <a:r>
              <a:rPr lang="en-US" altLang="zh-CN" dirty="0"/>
              <a:t>Q∗</a:t>
            </a:r>
            <a:r>
              <a:rPr lang="zh-CN" altLang="en-US" dirty="0"/>
              <a:t>。在实际应用中，</a:t>
            </a:r>
            <a:r>
              <a:rPr lang="en-US" altLang="zh-CN" dirty="0"/>
              <a:t>Bellman</a:t>
            </a:r>
            <a:r>
              <a:rPr lang="zh-CN" altLang="en-US" dirty="0"/>
              <a:t>备份算子可以迭代地应用于每个状态</a:t>
            </a:r>
            <a:r>
              <a:rPr lang="en-US" altLang="zh-CN" dirty="0"/>
              <a:t>-</a:t>
            </a:r>
            <a:r>
              <a:rPr lang="zh-CN" altLang="en-US" dirty="0"/>
              <a:t>动作对，直到</a:t>
            </a:r>
            <a:r>
              <a:rPr lang="en-US" altLang="zh-CN" dirty="0"/>
              <a:t>Q</a:t>
            </a:r>
            <a:r>
              <a:rPr lang="zh-CN" altLang="en-US" dirty="0"/>
              <a:t>值函数收敛。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223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2092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245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234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3424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9033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242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7835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68743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88844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5464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686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7906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0045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0897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26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7445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6780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408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8570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73240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3303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31113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70006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7994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8099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66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3983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8675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4224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3458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094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2897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8522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 hangingPunct="1"/>
                <a:endParaRPr lang="zh-CN" altLang="en-US" sz="12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9508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9989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8842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009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37377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2143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072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67988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017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0920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1753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1200" b="1" dirty="0">
                    <a:solidFill>
                      <a:srgbClr val="025F84"/>
                    </a:solidFill>
                    <a:latin typeface="Microsoft YaHei"/>
                    <a:ea typeface="Microsoft YaHei"/>
                    <a:sym typeface="Microsoft YaHei"/>
                  </a:rPr>
                  <a:t>强化学习的决策过程建模</a:t>
                </a:r>
                <a:endParaRPr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endParaRPr kumimoji="1" lang="en-US" altLang="zh-CN" sz="1200" b="1" dirty="0">
                  <a:solidFill>
                    <a:srgbClr val="025F84"/>
                  </a:solidFill>
                  <a:latin typeface="Microsoft YaHei"/>
                  <a:ea typeface="Microsoft YaHei"/>
                  <a:sym typeface="Microsoft YaHei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effectLst/>
                    <a:latin typeface="Helvetica" pitchFamily="2" charset="0"/>
                  </a:rPr>
                  <a:t>马尔可夫过程（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Markov Process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）是具有</a:t>
                </a:r>
                <a:r>
                  <a:rPr lang="zh-CN" altLang="en-US" dirty="0">
                    <a:solidFill>
                      <a:srgbClr val="00B1F1"/>
                    </a:solidFill>
                    <a:effectLst/>
                    <a:latin typeface="Helvetica" pitchFamily="2" charset="0"/>
                  </a:rPr>
                  <a:t>马尔可夫性质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的随机过程</a:t>
                </a:r>
              </a:p>
              <a:p>
                <a:r>
                  <a:rPr lang="en-US" altLang="zh-CN" sz="1200" b="0" i="0">
                    <a:latin typeface="Cambria Math" panose="02040503050406030204" pitchFamily="18" charset="0"/>
                  </a:rPr>
                  <a:t>𝑄^(⋆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) (𝑠,𝑎)=𝑟_(𝑡+1)+𝛾  max┬(𝑎_(𝑡+1) )⁡〖𝑄^</a:t>
                </a:r>
                <a:r>
                  <a:rPr lang="zh-CN" altLang="en-US" sz="1200" b="0" i="0">
                    <a:latin typeface="Cambria Math" panose="02040503050406030204" pitchFamily="18" charset="0"/>
                  </a:rPr>
                  <a:t>∗</a:t>
                </a:r>
                <a:r>
                  <a:rPr lang="en-US" altLang="zh-CN" sz="1200" b="0" i="0">
                    <a:latin typeface="Cambria Math" panose="02040503050406030204" pitchFamily="18" charset="0"/>
                  </a:rPr>
                  <a:t> (𝑠_(𝑡+1),𝑎_(𝑡+1))〗</a:t>
                </a:r>
                <a:endParaRPr kumimoji="1" lang="zh-CN" alt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0301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418264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50888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3595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CPU</a:t>
            </a:r>
            <a:r>
              <a:rPr kumimoji="1" lang="zh-CN" altLang="en-US"/>
              <a:t> </a:t>
            </a:r>
            <a:r>
              <a:rPr kumimoji="1" lang="en-US" altLang="zh-CN"/>
              <a:t>Memory</a:t>
            </a:r>
            <a:r>
              <a:rPr kumimoji="1" lang="zh-CN" altLang="en-US"/>
              <a:t> 时间与空间</a:t>
            </a:r>
            <a:endParaRPr kumimoji="1" lang="en-US" altLang="zh-CN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>
                <a:solidFill>
                  <a:srgbClr val="000000"/>
                </a:solidFill>
                <a:effectLst/>
                <a:latin typeface="PingFang SC"/>
              </a:rPr>
              <a:t>这一最终原因可归结为摩尔定律，即单位计算成本持续指数级下降。</a:t>
            </a:r>
            <a:endParaRPr lang="en-US" altLang="zh-CN" sz="1200" b="0" i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>
                <a:solidFill>
                  <a:srgbClr val="666666"/>
                </a:solidFill>
                <a:effectLst/>
                <a:latin typeface="+mj-ea"/>
                <a:cs typeface="Times New Roman" panose="02020603050405020304" pitchFamily="18" charset="0"/>
              </a:rPr>
              <a:t>Richard Sutton</a:t>
            </a:r>
            <a:r>
              <a:rPr lang="zh-CN" altLang="en-US" sz="1200" b="0" i="0">
                <a:solidFill>
                  <a:srgbClr val="666666"/>
                </a:solidFill>
                <a:effectLst/>
                <a:latin typeface="+mj-ea"/>
                <a:cs typeface="Times New Roman" panose="02020603050405020304" pitchFamily="18" charset="0"/>
              </a:rPr>
              <a:t> 是一位加拿大计算机科学家。他是</a:t>
            </a:r>
            <a:r>
              <a:rPr lang="en-US" altLang="zh-CN" sz="1200" b="0" i="0">
                <a:solidFill>
                  <a:srgbClr val="666666"/>
                </a:solidFill>
                <a:effectLst/>
                <a:latin typeface="+mj-ea"/>
                <a:cs typeface="Times New Roman" panose="02020603050405020304" pitchFamily="18" charset="0"/>
              </a:rPr>
              <a:t>DeepMind</a:t>
            </a:r>
            <a:r>
              <a:rPr lang="zh-CN" altLang="en-US" sz="1200" b="0" i="0">
                <a:solidFill>
                  <a:srgbClr val="666666"/>
                </a:solidFill>
                <a:effectLst/>
                <a:latin typeface="+mj-ea"/>
                <a:cs typeface="Times New Roman" panose="02020603050405020304" pitchFamily="18" charset="0"/>
              </a:rPr>
              <a:t> 的杰出研究科学家，也是阿尔伯塔大学计算机科学教授。萨顿被认为是现代计算强化学习的奠基人之一，他对该领域做出过几项重大贡献，包括</a:t>
            </a:r>
            <a:r>
              <a:rPr lang="zh-CN" altLang="en-US" sz="1200" b="1" i="0">
                <a:solidFill>
                  <a:srgbClr val="666666"/>
                </a:solidFill>
                <a:effectLst/>
                <a:latin typeface="+mj-ea"/>
                <a:cs typeface="Times New Roman" panose="02020603050405020304" pitchFamily="18" charset="0"/>
              </a:rPr>
              <a:t>时序差分学习和策略梯度方法</a:t>
            </a:r>
            <a:r>
              <a:rPr lang="zh-CN" altLang="en-US" sz="1200" b="0" i="0">
                <a:solidFill>
                  <a:srgbClr val="666666"/>
                </a:solidFill>
                <a:effectLst/>
                <a:latin typeface="+mj-ea"/>
                <a:cs typeface="Times New Roman" panose="02020603050405020304" pitchFamily="18" charset="0"/>
              </a:rPr>
              <a:t>。</a:t>
            </a:r>
            <a:endParaRPr lang="zh-CN" altLang="en-US" sz="1200">
              <a:latin typeface="+mj-ea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>
                <a:solidFill>
                  <a:srgbClr val="000000"/>
                </a:solidFill>
                <a:effectLst/>
                <a:latin typeface="PingFang SC"/>
              </a:rPr>
              <a:t>在计算机围棋中，与计算机象棋一样，研究人员最初的努力是利用人类的理解（从而减少搜索的需求），而只是在后来才通过拥抱搜索和学习取得了更大的成功。</a:t>
            </a:r>
            <a:endParaRPr lang="en-US" altLang="zh-CN" sz="1200" b="0" i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>
                <a:solidFill>
                  <a:srgbClr val="000000"/>
                </a:solidFill>
                <a:effectLst/>
                <a:latin typeface="PingFang SC"/>
              </a:rPr>
              <a:t>在计算机视觉领域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 SC"/>
              </a:rPr>
              <a:t>，也出现了类似的模式。早期的方法将视觉视为寻找边缘、广义圆柱体或</a:t>
            </a:r>
            <a:r>
              <a:rPr lang="en-US" altLang="zh-CN" b="0" i="0">
                <a:solidFill>
                  <a:srgbClr val="000000"/>
                </a:solidFill>
                <a:effectLst/>
                <a:latin typeface="PingFang SC"/>
              </a:rPr>
              <a:t>SIFT</a:t>
            </a:r>
            <a:r>
              <a:rPr lang="zh-CN" altLang="en-US" b="0" i="0">
                <a:solidFill>
                  <a:srgbClr val="000000"/>
                </a:solidFill>
                <a:effectLst/>
                <a:latin typeface="PingFang SC"/>
              </a:rPr>
              <a:t>特征等。但今天，所有这些都已被淘汰。现代深度学习神经网络仅使用卷积和某些类型的不变性概念，并表现得更好。</a:t>
            </a:r>
            <a:endParaRPr lang="en-US" altLang="zh-CN" sz="1200" b="0" i="0">
              <a:solidFill>
                <a:srgbClr val="000000"/>
              </a:solidFill>
              <a:effectLst/>
              <a:latin typeface="PingFang SC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70196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42058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7040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4775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90454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3447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2018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428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17856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4522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556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3325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72016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2789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464815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29454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3750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561661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68595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73627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7681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062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15051-5E1B-D135-8DB7-3A31B4AFB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EDD20D-6EF3-9389-D551-54C10BEA6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A8EA12-871C-8A52-B643-3026D0F63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D1FCCF-976B-B5DC-8A72-3BD66D543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03DCA2-6E15-1AE7-BDF8-C0DE8873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EDFA-61E7-3C40-8C47-B91932FD5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920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EE38B-94F8-C84B-7823-C9761D81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57B93-582B-AC9F-8F52-A6BE74B98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4D4D2-7900-72E9-2160-FAB2F65C0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04092-0F8B-294D-B082-1CEE881965DF}" type="datetimeFigureOut">
              <a:rPr kumimoji="1" lang="zh-CN" altLang="en-US" smtClean="0"/>
              <a:t>2025/1/4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A0AE7C-71BE-B2F2-F230-C10E61E5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FB4C98-26D0-51DC-7D39-4D5874EF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B973-7071-6547-AB90-C441C7C7E3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5875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06029" y="6439001"/>
            <a:ext cx="182216" cy="17281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 defTabSz="1018540">
              <a:defRPr sz="1200">
                <a:solidFill>
                  <a:srgbClr val="025F84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3" name="图片 2" descr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9677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/>
        </a:defRPr>
      </a:lvl9pPr>
    </p:bodyStyle>
    <p:otherStyle>
      <a:lvl1pPr marL="0" marR="0" indent="0" algn="r" defTabSz="1018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509270" algn="r" defTabSz="1018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1018540" algn="r" defTabSz="1018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528445" algn="r" defTabSz="1018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2037715" algn="r" defTabSz="1018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2546985" algn="r" defTabSz="1018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3056255" algn="r" defTabSz="1018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3566160" algn="r" defTabSz="1018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4075430" algn="r" defTabSz="101854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jpeg"/><Relationship Id="rId4" Type="http://schemas.openxmlformats.org/officeDocument/2006/relationships/image" Target="../media/image16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0.png"/><Relationship Id="rId5" Type="http://schemas.openxmlformats.org/officeDocument/2006/relationships/image" Target="../media/image172.png"/><Relationship Id="rId4" Type="http://schemas.openxmlformats.org/officeDocument/2006/relationships/image" Target="../media/image141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0.png"/><Relationship Id="rId5" Type="http://schemas.openxmlformats.org/officeDocument/2006/relationships/image" Target="../media/image172.png"/><Relationship Id="rId4" Type="http://schemas.openxmlformats.org/officeDocument/2006/relationships/image" Target="../media/image141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1.png"/><Relationship Id="rId5" Type="http://schemas.openxmlformats.org/officeDocument/2006/relationships/image" Target="../media/image172.png"/><Relationship Id="rId4" Type="http://schemas.openxmlformats.org/officeDocument/2006/relationships/image" Target="../media/image1380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7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github.com/opendilab/PPOxFamily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7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7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5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68.png"/><Relationship Id="rId4" Type="http://schemas.openxmlformats.org/officeDocument/2006/relationships/image" Target="../media/image18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5" Type="http://schemas.openxmlformats.org/officeDocument/2006/relationships/image" Target="../media/image36.png"/><Relationship Id="rId4" Type="http://schemas.openxmlformats.org/officeDocument/2006/relationships/image" Target="../media/image17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76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36.png"/><Relationship Id="rId4" Type="http://schemas.openxmlformats.org/officeDocument/2006/relationships/image" Target="../media/image173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dilab/DI-engin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hyperlink" Target="https://zhuanlan.zhihu.com/p/650009275" TargetMode="External"/><Relationship Id="rId4" Type="http://schemas.openxmlformats.org/officeDocument/2006/relationships/image" Target="../media/image19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8.png"/><Relationship Id="rId4" Type="http://schemas.openxmlformats.org/officeDocument/2006/relationships/image" Target="../media/image19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0.png"/><Relationship Id="rId3" Type="http://schemas.openxmlformats.org/officeDocument/2006/relationships/image" Target="../media/image1710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71.png"/><Relationship Id="rId10" Type="http://schemas.openxmlformats.org/officeDocument/2006/relationships/image" Target="../media/image194.png"/><Relationship Id="rId4" Type="http://schemas.openxmlformats.org/officeDocument/2006/relationships/image" Target="../media/image1720.png"/><Relationship Id="rId9" Type="http://schemas.openxmlformats.org/officeDocument/2006/relationships/image" Target="../media/image1740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654059774" TargetMode="External"/><Relationship Id="rId7" Type="http://schemas.openxmlformats.org/officeDocument/2006/relationships/image" Target="../media/image20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0.png"/><Relationship Id="rId3" Type="http://schemas.openxmlformats.org/officeDocument/2006/relationships/image" Target="../media/image205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2.png"/><Relationship Id="rId4" Type="http://schemas.openxmlformats.org/officeDocument/2006/relationships/image" Target="../media/image20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hyperlink" Target="https://opendilab.github.io/LightZero" TargetMode="External"/><Relationship Id="rId4" Type="http://schemas.openxmlformats.org/officeDocument/2006/relationships/hyperlink" Target="https://github.com/opendilab/LightZero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column/c_1764308735227662336" TargetMode="Externa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hyperlink" Target="https://www.zhihu.com/column/c_176410592373008384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column/c_1764308735227662336" TargetMode="External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hyperlink" Target="https://www.zhihu.com/column/c_1764105923730083840" TargetMode="Externa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hyperlink" Target="https://github.com/opendilab/PsyDI" TargetMode="External"/><Relationship Id="rId7" Type="http://schemas.openxmlformats.org/officeDocument/2006/relationships/hyperlink" Target="https://github.com/opendilab/CleanS2S" TargetMode="Externa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hyperlink" Target="https://arxiv.org/abs/2408.03337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dilab" TargetMode="External"/><Relationship Id="rId3" Type="http://schemas.openxmlformats.org/officeDocument/2006/relationships/hyperlink" Target="https://web.stanford.edu/class/psych209/Readings/SuttonBartoIPRLBook2ndEd.pdf" TargetMode="External"/><Relationship Id="rId7" Type="http://schemas.openxmlformats.org/officeDocument/2006/relationships/hyperlink" Target="https://www.davidsilver.uk/teaching/" TargetMode="Externa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rlchina.org/" TargetMode="External"/><Relationship Id="rId5" Type="http://schemas.openxmlformats.org/officeDocument/2006/relationships/hyperlink" Target="https://lilianweng.github.io/posts" TargetMode="External"/><Relationship Id="rId4" Type="http://schemas.openxmlformats.org/officeDocument/2006/relationships/hyperlink" Target="https://nanjiang.cs.illinois.edu/cs542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dilab" TargetMode="External"/><Relationship Id="rId3" Type="http://schemas.openxmlformats.org/officeDocument/2006/relationships/hyperlink" Target="https://web.stanford.edu/class/psych209/Readings/SuttonBartoIPRLBook2ndEd.pdf" TargetMode="External"/><Relationship Id="rId7" Type="http://schemas.openxmlformats.org/officeDocument/2006/relationships/hyperlink" Target="https://www.davidsilver.uk/teach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rlchina.org/" TargetMode="External"/><Relationship Id="rId5" Type="http://schemas.openxmlformats.org/officeDocument/2006/relationships/hyperlink" Target="https://lilianweng.github.io/posts" TargetMode="External"/><Relationship Id="rId4" Type="http://schemas.openxmlformats.org/officeDocument/2006/relationships/hyperlink" Target="https://nanjiang.cs.illinois.edu/cs542/" TargetMode="External"/><Relationship Id="rId9" Type="http://schemas.openxmlformats.org/officeDocument/2006/relationships/hyperlink" Target="https://github.com/thu-ml/tianshou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300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6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92.png"/><Relationship Id="rId4" Type="http://schemas.openxmlformats.org/officeDocument/2006/relationships/image" Target="../media/image7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tiff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720.png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9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0.tif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12.png"/><Relationship Id="rId4" Type="http://schemas.openxmlformats.org/officeDocument/2006/relationships/image" Target="../media/image110.t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12.png"/><Relationship Id="rId4" Type="http://schemas.openxmlformats.org/officeDocument/2006/relationships/image" Target="../media/image110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0.png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hyperlink" Target="https://lilianweng.github.io/posts/2018-04-08-policy-gradient/" TargetMode="External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0.png"/><Relationship Id="rId4" Type="http://schemas.openxmlformats.org/officeDocument/2006/relationships/image" Target="../media/image94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0.png"/><Relationship Id="rId5" Type="http://schemas.openxmlformats.org/officeDocument/2006/relationships/image" Target="../media/image940.png"/><Relationship Id="rId4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0.png"/><Relationship Id="rId5" Type="http://schemas.openxmlformats.org/officeDocument/2006/relationships/image" Target="../media/image940.png"/><Relationship Id="rId4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138.png"/><Relationship Id="rId4" Type="http://schemas.openxmlformats.org/officeDocument/2006/relationships/image" Target="../media/image1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3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4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1678544"/>
            <a:ext cx="9144000" cy="1750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 panose="020B0604020202020204"/>
              <a:buNone/>
            </a:pPr>
            <a:r>
              <a:rPr lang="zh-CN" altLang="en-US" sz="4000" dirty="0">
                <a:latin typeface="+mj-lt"/>
              </a:rPr>
              <a:t>强化学习 </a:t>
            </a:r>
            <a:r>
              <a:rPr lang="en-US" altLang="zh-CN" sz="4000" dirty="0">
                <a:latin typeface="+mj-lt"/>
              </a:rPr>
              <a:t>(RL) </a:t>
            </a:r>
            <a:br>
              <a:rPr lang="en-US" altLang="zh-CN" sz="4000" dirty="0">
                <a:latin typeface="+mj-lt"/>
              </a:rPr>
            </a:br>
            <a:r>
              <a:rPr lang="zh-CN" altLang="en-US" sz="4000" dirty="0">
                <a:latin typeface="+mj-lt"/>
              </a:rPr>
              <a:t>与蒙特卡洛树搜索 </a:t>
            </a:r>
            <a:r>
              <a:rPr lang="en-US" altLang="zh-CN" sz="4000" dirty="0">
                <a:latin typeface="+mj-lt"/>
              </a:rPr>
              <a:t>(MCTS) </a:t>
            </a:r>
            <a:r>
              <a:rPr lang="zh-CN" altLang="en-US" sz="4000" dirty="0">
                <a:latin typeface="+mj-lt"/>
              </a:rPr>
              <a:t>简介</a:t>
            </a:r>
            <a:endParaRPr lang="zh-CN" sz="4000" dirty="0">
              <a:latin typeface="+mj-lt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330362" y="4193850"/>
            <a:ext cx="9144000" cy="1351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altLang="zh-CN" sz="2000" dirty="0" err="1">
                <a:ea typeface="SimSun" charset="0"/>
              </a:rPr>
              <a:t>OpenDILab</a:t>
            </a:r>
            <a:endParaRPr lang="en-US" altLang="zh-CN" sz="2000" dirty="0">
              <a:ea typeface="SimSun" charset="0"/>
            </a:endParaRPr>
          </a:p>
        </p:txBody>
      </p:sp>
      <p:pic>
        <p:nvPicPr>
          <p:cNvPr id="2" name="图片 1" descr="QR 代码&#10;&#10;描述已自动生成">
            <a:extLst>
              <a:ext uri="{FF2B5EF4-FFF2-40B4-BE49-F238E27FC236}">
                <a16:creationId xmlns:a16="http://schemas.microsoft.com/office/drawing/2014/main" id="{1730CFA8-9CBC-4504-E31B-7C2474AF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6" y="104763"/>
            <a:ext cx="2231171" cy="670063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F29080-75D8-055D-880B-17F9C65B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EDFA-61E7-3C40-8C47-B91932FD5A5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  <p:transition spd="med" advTm="25858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F29080-75D8-055D-880B-17F9C65BF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EDFA-61E7-3C40-8C47-B91932FD5A5D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4" name="Google Shape;92;p1">
            <a:extLst>
              <a:ext uri="{FF2B5EF4-FFF2-40B4-BE49-F238E27FC236}">
                <a16:creationId xmlns:a16="http://schemas.microsoft.com/office/drawing/2014/main" id="{D83FBF46-5F50-D2D5-1444-67D3DB747D67}"/>
              </a:ext>
            </a:extLst>
          </p:cNvPr>
          <p:cNvSpPr txBox="1">
            <a:spLocks/>
          </p:cNvSpPr>
          <p:nvPr/>
        </p:nvSpPr>
        <p:spPr>
          <a:xfrm>
            <a:off x="1020692" y="5560678"/>
            <a:ext cx="2564963" cy="791702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4572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20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9144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3716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18288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2860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27432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2004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36576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342900" indent="-342900" algn="l" hangingPunct="1">
              <a:spcBef>
                <a:spcPts val="0"/>
              </a:spcBef>
              <a:buClr>
                <a:schemeClr val="dk1"/>
              </a:buClr>
              <a:buSzPts val="2400"/>
              <a:buFont typeface="Wingdings" pitchFamily="2" charset="2"/>
              <a:buChar char="Ø"/>
            </a:pPr>
            <a:r>
              <a:rPr lang="zh-CN" altLang="en-US" sz="2000" dirty="0">
                <a:ea typeface="SimSun" charset="0"/>
              </a:rPr>
              <a:t>棋类，视频游戏</a:t>
            </a:r>
            <a:endParaRPr lang="en-US" altLang="zh-CN" sz="2000" dirty="0">
              <a:ea typeface="SimSun" charset="0"/>
            </a:endParaRPr>
          </a:p>
          <a:p>
            <a:pPr marL="342900" indent="-342900" algn="l" hangingPunct="1">
              <a:spcBef>
                <a:spcPts val="0"/>
              </a:spcBef>
              <a:buClr>
                <a:schemeClr val="dk1"/>
              </a:buClr>
              <a:buSzPts val="2400"/>
              <a:buFont typeface="Wingdings" pitchFamily="2" charset="2"/>
              <a:buChar char="Ø"/>
            </a:pPr>
            <a:r>
              <a:rPr lang="zh-CN" altLang="en-US" sz="2000" dirty="0">
                <a:ea typeface="SimSun" charset="0"/>
              </a:rPr>
              <a:t>模拟机器人</a:t>
            </a:r>
            <a:endParaRPr lang="en-US" altLang="zh-CN" sz="2000" dirty="0">
              <a:ea typeface="SimSun" charset="0"/>
            </a:endParaRPr>
          </a:p>
          <a:p>
            <a:pPr marL="342900" indent="-342900" algn="l" hangingPunct="1">
              <a:spcBef>
                <a:spcPts val="0"/>
              </a:spcBef>
              <a:buClr>
                <a:schemeClr val="dk1"/>
              </a:buClr>
              <a:buSzPts val="2400"/>
              <a:buFont typeface="Wingdings" pitchFamily="2" charset="2"/>
              <a:buChar char="Ø"/>
            </a:pPr>
            <a:r>
              <a:rPr lang="en-US" altLang="zh-CN" sz="2000" dirty="0">
                <a:ea typeface="SimSun" charset="0"/>
              </a:rPr>
              <a:t>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BD2B913-9B72-CBB0-2FFE-1040D4C6F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4" y="3559316"/>
            <a:ext cx="3783891" cy="1896842"/>
          </a:xfrm>
          <a:prstGeom prst="rect">
            <a:avLst/>
          </a:prstGeom>
        </p:spPr>
      </p:pic>
      <p:sp>
        <p:nvSpPr>
          <p:cNvPr id="11" name="Google Shape;92;p1">
            <a:extLst>
              <a:ext uri="{FF2B5EF4-FFF2-40B4-BE49-F238E27FC236}">
                <a16:creationId xmlns:a16="http://schemas.microsoft.com/office/drawing/2014/main" id="{98CA00C1-BF76-4132-317F-D57BD5DCA26E}"/>
              </a:ext>
            </a:extLst>
          </p:cNvPr>
          <p:cNvSpPr txBox="1">
            <a:spLocks/>
          </p:cNvSpPr>
          <p:nvPr/>
        </p:nvSpPr>
        <p:spPr>
          <a:xfrm>
            <a:off x="4640776" y="5714972"/>
            <a:ext cx="3892686" cy="956300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4572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20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9144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3716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18288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2860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27432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2004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36576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342900" indent="-342900" algn="l" hangingPunct="1">
              <a:spcBef>
                <a:spcPts val="0"/>
              </a:spcBef>
              <a:buClr>
                <a:schemeClr val="dk1"/>
              </a:buClr>
              <a:buSzPts val="2400"/>
              <a:buFont typeface="Wingdings" pitchFamily="2" charset="2"/>
              <a:buChar char="Ø"/>
            </a:pPr>
            <a:r>
              <a:rPr lang="zh-CN" altLang="en-US" sz="2000" dirty="0">
                <a:latin typeface="+mj-ea"/>
              </a:rPr>
              <a:t>复杂自然语言处理任务</a:t>
            </a:r>
            <a:endParaRPr lang="en-US" altLang="zh-CN" sz="2000" dirty="0">
              <a:latin typeface="+mj-ea"/>
            </a:endParaRPr>
          </a:p>
          <a:p>
            <a:pPr marL="342900" indent="-342900" algn="l" hangingPunct="1">
              <a:spcBef>
                <a:spcPts val="0"/>
              </a:spcBef>
              <a:buClr>
                <a:schemeClr val="dk1"/>
              </a:buClr>
              <a:buSzPts val="2400"/>
              <a:buFont typeface="Wingdings" pitchFamily="2" charset="2"/>
              <a:buChar char="Ø"/>
            </a:pPr>
            <a:r>
              <a:rPr lang="zh-CN" altLang="en-US" sz="2000" dirty="0">
                <a:latin typeface="+mj-ea"/>
              </a:rPr>
              <a:t>通过 </a:t>
            </a:r>
            <a:r>
              <a:rPr lang="en-US" altLang="zh-CN" sz="2000" dirty="0">
                <a:latin typeface="+mj-ea"/>
              </a:rPr>
              <a:t>RLHF</a:t>
            </a:r>
            <a:r>
              <a:rPr lang="zh-CN" altLang="en-US" sz="2000" dirty="0">
                <a:latin typeface="+mj-ea"/>
              </a:rPr>
              <a:t> 执行 </a:t>
            </a:r>
            <a:r>
              <a:rPr lang="en-US" altLang="zh-CN" sz="2000" dirty="0">
                <a:latin typeface="+mj-ea"/>
              </a:rPr>
              <a:t>alignment</a:t>
            </a:r>
          </a:p>
        </p:txBody>
      </p:sp>
      <p:pic>
        <p:nvPicPr>
          <p:cNvPr id="13" name="图片 12" descr="图形用户界面&#10;&#10;中度可信度描述已自动生成">
            <a:extLst>
              <a:ext uri="{FF2B5EF4-FFF2-40B4-BE49-F238E27FC236}">
                <a16:creationId xmlns:a16="http://schemas.microsoft.com/office/drawing/2014/main" id="{617E6184-61A9-1488-9607-E7DA4ACCC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52" y="2611808"/>
            <a:ext cx="3710373" cy="17442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3937F45-3857-91D9-480E-6F53E506F14F}"/>
              </a:ext>
            </a:extLst>
          </p:cNvPr>
          <p:cNvSpPr txBox="1"/>
          <p:nvPr/>
        </p:nvSpPr>
        <p:spPr>
          <a:xfrm>
            <a:off x="7755873" y="6470549"/>
            <a:ext cx="346645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https://hrl.boyuai.com/slides/</a:t>
            </a:r>
          </a:p>
        </p:txBody>
      </p:sp>
      <p:pic>
        <p:nvPicPr>
          <p:cNvPr id="6146" name="Picture 2" descr="DreamerV3 Tasks">
            <a:extLst>
              <a:ext uri="{FF2B5EF4-FFF2-40B4-BE49-F238E27FC236}">
                <a16:creationId xmlns:a16="http://schemas.microsoft.com/office/drawing/2014/main" id="{CCEC4289-FD6A-CE31-9ADC-273DB0CB3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57" y="1284390"/>
            <a:ext cx="3710373" cy="222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EC38642-C94D-F6A3-574F-0ED261C6E863}"/>
              </a:ext>
            </a:extLst>
          </p:cNvPr>
          <p:cNvSpPr txBox="1"/>
          <p:nvPr/>
        </p:nvSpPr>
        <p:spPr>
          <a:xfrm>
            <a:off x="1276174" y="6456777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https://github.com/danijar/dreamerv3</a:t>
            </a: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4B3B76F5-1722-8968-1E7B-883D77081207}"/>
              </a:ext>
            </a:extLst>
          </p:cNvPr>
          <p:cNvSpPr/>
          <p:nvPr/>
        </p:nvSpPr>
        <p:spPr>
          <a:xfrm>
            <a:off x="3992603" y="3374650"/>
            <a:ext cx="577777" cy="369332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2" name="小标题">
            <a:extLst>
              <a:ext uri="{FF2B5EF4-FFF2-40B4-BE49-F238E27FC236}">
                <a16:creationId xmlns:a16="http://schemas.microsoft.com/office/drawing/2014/main" id="{69EA5223-C167-AC53-B2CC-03EF1FDDF3AD}"/>
              </a:ext>
            </a:extLst>
          </p:cNvPr>
          <p:cNvSpPr txBox="1"/>
          <p:nvPr/>
        </p:nvSpPr>
        <p:spPr>
          <a:xfrm>
            <a:off x="480598" y="217055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DRL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应用场景</a:t>
            </a:r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AD6D800-671B-189D-6DE9-346EB3F01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373" y="1852231"/>
            <a:ext cx="2173198" cy="2820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Google Shape;92;p1">
            <a:extLst>
              <a:ext uri="{FF2B5EF4-FFF2-40B4-BE49-F238E27FC236}">
                <a16:creationId xmlns:a16="http://schemas.microsoft.com/office/drawing/2014/main" id="{60922265-9E00-1C3F-86FE-FB4F726FD5D6}"/>
              </a:ext>
            </a:extLst>
          </p:cNvPr>
          <p:cNvSpPr txBox="1">
            <a:spLocks/>
          </p:cNvSpPr>
          <p:nvPr/>
        </p:nvSpPr>
        <p:spPr>
          <a:xfrm>
            <a:off x="9238373" y="5335367"/>
            <a:ext cx="2564963" cy="1135182"/>
          </a:xfrm>
          <a:prstGeom prst="rect">
            <a:avLst/>
          </a:prstGeom>
          <a:noFill/>
          <a:ln w="12700">
            <a:noFill/>
            <a:miter lim="400000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4572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20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9144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3716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18288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2860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27432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2004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365760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None/>
              <a:defRPr sz="1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342900" indent="-342900" algn="l" hangingPunct="1">
              <a:spcBef>
                <a:spcPts val="0"/>
              </a:spcBef>
              <a:buClr>
                <a:schemeClr val="dk1"/>
              </a:buClr>
              <a:buSzPts val="2400"/>
              <a:buFont typeface="Wingdings" pitchFamily="2" charset="2"/>
              <a:buChar char="Ø"/>
            </a:pPr>
            <a:r>
              <a:rPr lang="zh-CN" altLang="en-US" sz="2000" dirty="0">
                <a:ea typeface="SimSun" charset="0"/>
              </a:rPr>
              <a:t>推理</a:t>
            </a:r>
            <a:endParaRPr lang="en-US" altLang="zh-CN" sz="2000" dirty="0">
              <a:ea typeface="SimSun" charset="0"/>
            </a:endParaRPr>
          </a:p>
          <a:p>
            <a:pPr marL="342900" indent="-342900" algn="l" hangingPunct="1">
              <a:spcBef>
                <a:spcPts val="0"/>
              </a:spcBef>
              <a:buClr>
                <a:schemeClr val="dk1"/>
              </a:buClr>
              <a:buSzPts val="2400"/>
              <a:buFont typeface="Wingdings" pitchFamily="2" charset="2"/>
              <a:buChar char="Ø"/>
            </a:pPr>
            <a:r>
              <a:rPr lang="zh-CN" altLang="en-US" sz="2000" dirty="0">
                <a:ea typeface="SimSun" charset="0"/>
              </a:rPr>
              <a:t>大规模强化学习</a:t>
            </a:r>
            <a:endParaRPr lang="en-US" altLang="zh-CN" sz="2000" dirty="0">
              <a:ea typeface="SimSun" charset="0"/>
            </a:endParaRPr>
          </a:p>
          <a:p>
            <a:pPr marL="342900" indent="-342900" algn="l" hangingPunct="1">
              <a:spcBef>
                <a:spcPts val="0"/>
              </a:spcBef>
              <a:buClr>
                <a:schemeClr val="dk1"/>
              </a:buClr>
              <a:buSzPts val="2400"/>
              <a:buFont typeface="Wingdings" pitchFamily="2" charset="2"/>
              <a:buChar char="Ø"/>
            </a:pPr>
            <a:r>
              <a:rPr lang="en-US" altLang="zh-CN" sz="2000" dirty="0">
                <a:ea typeface="SimSun" charset="0"/>
              </a:rPr>
              <a:t>Test-time</a:t>
            </a:r>
            <a:r>
              <a:rPr lang="zh-CN" altLang="en-US" sz="2000" dirty="0">
                <a:ea typeface="SimSun" charset="0"/>
              </a:rPr>
              <a:t> </a:t>
            </a:r>
            <a:r>
              <a:rPr lang="en-US" altLang="zh-CN" sz="2000" dirty="0">
                <a:ea typeface="SimSun" charset="0"/>
              </a:rPr>
              <a:t>scaling</a:t>
            </a: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DC77B479-4F83-F202-98A4-BDD5E7B7DE9B}"/>
              </a:ext>
            </a:extLst>
          </p:cNvPr>
          <p:cNvSpPr/>
          <p:nvPr/>
        </p:nvSpPr>
        <p:spPr>
          <a:xfrm>
            <a:off x="8592689" y="3337522"/>
            <a:ext cx="577777" cy="369332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F3F61EC-6836-6622-8707-D978240A6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1688" y="1100922"/>
            <a:ext cx="2645449" cy="5582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BD2E19E-1BB5-5F78-9017-0223CF12ABE3}"/>
              </a:ext>
            </a:extLst>
          </p:cNvPr>
          <p:cNvSpPr txBox="1"/>
          <p:nvPr/>
        </p:nvSpPr>
        <p:spPr>
          <a:xfrm>
            <a:off x="4565346" y="4643710"/>
            <a:ext cx="4673027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400" dirty="0"/>
              <a:t>GitHub:</a:t>
            </a:r>
            <a:r>
              <a:rPr lang="zh-CN" altLang="en-US" sz="1400" dirty="0"/>
              <a:t> https://github.com/opendilab/awesome-RLHF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890FD9-797F-2E7A-AF3F-E100ABBC5D14}"/>
              </a:ext>
            </a:extLst>
          </p:cNvPr>
          <p:cNvSpPr txBox="1"/>
          <p:nvPr/>
        </p:nvSpPr>
        <p:spPr>
          <a:xfrm>
            <a:off x="9170718" y="4750133"/>
            <a:ext cx="256496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/>
              <a:t>https://openai.com/o1/</a:t>
            </a:r>
          </a:p>
        </p:txBody>
      </p:sp>
    </p:spTree>
    <p:extLst>
      <p:ext uri="{BB962C8B-B14F-4D97-AF65-F5344CB8AC3E}">
        <p14:creationId xmlns:p14="http://schemas.microsoft.com/office/powerpoint/2010/main" val="3924048111"/>
      </p:ext>
    </p:extLst>
  </p:cSld>
  <p:clrMapOvr>
    <a:masterClrMapping/>
  </p:clrMapOvr>
  <p:transition spd="med" advTm="25858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PPO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之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GAE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2E342A-15D7-8FA0-5686-D7A4BB5B1E8E}"/>
              </a:ext>
            </a:extLst>
          </p:cNvPr>
          <p:cNvGrpSpPr/>
          <p:nvPr/>
        </p:nvGrpSpPr>
        <p:grpSpPr>
          <a:xfrm>
            <a:off x="1392872" y="1051993"/>
            <a:ext cx="9406255" cy="5399504"/>
            <a:chOff x="1847850" y="1453416"/>
            <a:chExt cx="9406255" cy="5399504"/>
          </a:xfrm>
        </p:grpSpPr>
        <p:pic>
          <p:nvPicPr>
            <p:cNvPr id="4" name="Picture 3" descr="Screen Shot 2023-05-03 at 11.17.24 PM">
              <a:extLst>
                <a:ext uri="{FF2B5EF4-FFF2-40B4-BE49-F238E27FC236}">
                  <a16:creationId xmlns:a16="http://schemas.microsoft.com/office/drawing/2014/main" id="{A41F4848-26D8-734C-7392-F4C7F61AC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960"/>
            <a:stretch>
              <a:fillRect/>
            </a:stretch>
          </p:blipFill>
          <p:spPr>
            <a:xfrm>
              <a:off x="1847850" y="1453416"/>
              <a:ext cx="8724900" cy="2914113"/>
            </a:xfrm>
            <a:prstGeom prst="rect">
              <a:avLst/>
            </a:prstGeom>
          </p:spPr>
        </p:pic>
        <p:pic>
          <p:nvPicPr>
            <p:cNvPr id="6" name="Picture 1" descr="Screen Shot 2023-05-03 at 11.17.59 PM">
              <a:extLst>
                <a:ext uri="{FF2B5EF4-FFF2-40B4-BE49-F238E27FC236}">
                  <a16:creationId xmlns:a16="http://schemas.microsoft.com/office/drawing/2014/main" id="{3B1DBE44-11BB-8258-2F1B-4DAD2A41C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7850" y="2924810"/>
              <a:ext cx="8940800" cy="3594100"/>
            </a:xfrm>
            <a:prstGeom prst="rect">
              <a:avLst/>
            </a:prstGeom>
          </p:spPr>
        </p:pic>
        <p:pic>
          <p:nvPicPr>
            <p:cNvPr id="7" name="Picture 2" descr="Screen Shot 2023-05-03 at 11.18.32 PM">
              <a:extLst>
                <a:ext uri="{FF2B5EF4-FFF2-40B4-BE49-F238E27FC236}">
                  <a16:creationId xmlns:a16="http://schemas.microsoft.com/office/drawing/2014/main" id="{DFC287AE-30EA-B322-4AAF-A904FA8A0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5732780"/>
              <a:ext cx="5158105" cy="112014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85336BE-2986-CB49-91EF-D983862C452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100</a:t>
            </a:fld>
            <a:endParaRPr lang="en-US" altLang="zh-CN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E65E79-6BC8-58D1-47E1-9F5A1EF31CAD}"/>
              </a:ext>
            </a:extLst>
          </p:cNvPr>
          <p:cNvSpPr/>
          <p:nvPr/>
        </p:nvSpPr>
        <p:spPr>
          <a:xfrm>
            <a:off x="1392872" y="2509049"/>
            <a:ext cx="6163628" cy="627851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B893569-8BF2-5EE8-86B0-72F971D45070}"/>
              </a:ext>
            </a:extLst>
          </p:cNvPr>
          <p:cNvSpPr/>
          <p:nvPr/>
        </p:nvSpPr>
        <p:spPr>
          <a:xfrm>
            <a:off x="1295092" y="954854"/>
            <a:ext cx="8822680" cy="1440407"/>
          </a:xfrm>
          <a:prstGeom prst="rect">
            <a:avLst/>
          </a:prstGeom>
          <a:noFill/>
          <a:ln w="12700" cap="flat">
            <a:solidFill>
              <a:srgbClr val="0070C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155818573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PPO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之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GAE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979249E-EEBC-9D1A-0999-58A8185DC8C3}"/>
              </a:ext>
            </a:extLst>
          </p:cNvPr>
          <p:cNvGrpSpPr/>
          <p:nvPr/>
        </p:nvGrpSpPr>
        <p:grpSpPr>
          <a:xfrm>
            <a:off x="404178" y="1532755"/>
            <a:ext cx="11383645" cy="4892675"/>
            <a:chOff x="551180" y="1484630"/>
            <a:chExt cx="11383645" cy="4892675"/>
          </a:xfrm>
        </p:grpSpPr>
        <p:sp>
          <p:nvSpPr>
            <p:cNvPr id="4" name="Google Shape;98;p2">
              <a:extLst>
                <a:ext uri="{FF2B5EF4-FFF2-40B4-BE49-F238E27FC236}">
                  <a16:creationId xmlns:a16="http://schemas.microsoft.com/office/drawing/2014/main" id="{065BDAAC-D877-7CFE-92B6-B20F10F8496B}"/>
                </a:ext>
              </a:extLst>
            </p:cNvPr>
            <p:cNvSpPr txBox="1"/>
            <p:nvPr/>
          </p:nvSpPr>
          <p:spPr>
            <a:xfrm>
              <a:off x="551180" y="1484630"/>
              <a:ext cx="11383645" cy="9613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Char char="•"/>
                <a:defRPr sz="2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L="914400" marR="0" lvl="1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Char char="•"/>
                <a:defRPr sz="24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L="1371600" marR="0" lvl="2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Char char="•"/>
                <a:defRPr sz="20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 panose="020B0604020202020204"/>
                <a:buChar char="•"/>
                <a:defRPr sz="1800" b="0" i="0" u="none" strike="noStrike" cap="none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 marL="52070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Wingdings" pitchFamily="2" charset="2"/>
                <a:buChar char="Ø"/>
              </a:pPr>
              <a:r>
                <a:rPr lang="zh-CN" altLang="en-US" sz="2000" dirty="0">
                  <a:latin typeface="Arial Bold" panose="020B0604020202020204" charset="0"/>
                  <a:ea typeface="SimSun" charset="0"/>
                  <a:cs typeface="+mj-cs"/>
                </a:rPr>
                <a:t>问题：更好的 </a:t>
              </a:r>
              <a:r>
                <a:rPr lang="en-US" altLang="zh-CN" sz="2000" dirty="0">
                  <a:latin typeface="Arial Bold" panose="020B0604020202020204" charset="0"/>
                  <a:ea typeface="SimSun" charset="0"/>
                  <a:cs typeface="+mj-cs"/>
                </a:rPr>
                <a:t>advantage</a:t>
              </a:r>
              <a:r>
                <a:rPr lang="zh-CN" altLang="en-US" sz="2000" dirty="0">
                  <a:latin typeface="Arial Bold" panose="020B0604020202020204" charset="0"/>
                  <a:ea typeface="SimSun" charset="0"/>
                  <a:cs typeface="+mj-cs"/>
                </a:rPr>
                <a:t> 估计器，偏差和方差之间的权衡</a:t>
              </a:r>
              <a:endParaRPr lang="en-US" altLang="zh-CN" sz="2000" dirty="0">
                <a:latin typeface="Arial Bold" panose="020B0604020202020204" charset="0"/>
                <a:ea typeface="SimSun" charset="0"/>
                <a:cs typeface="+mj-cs"/>
              </a:endParaRPr>
            </a:p>
            <a:p>
              <a:pPr marL="52070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Wingdings" pitchFamily="2" charset="2"/>
                <a:buChar char="Ø"/>
              </a:pPr>
              <a:endParaRPr lang="zh-CN" altLang="en-US" sz="2000" dirty="0">
                <a:latin typeface="Arial Bold" panose="020B0604020202020204" charset="0"/>
                <a:ea typeface="SimSun" charset="0"/>
                <a:cs typeface="+mj-cs"/>
              </a:endParaRPr>
            </a:p>
            <a:p>
              <a:pPr marL="52070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100000"/>
                <a:buFont typeface="Wingdings" pitchFamily="2" charset="2"/>
                <a:buChar char="ü"/>
              </a:pPr>
              <a:r>
                <a:rPr lang="zh-CN" altLang="en-US" sz="2000" dirty="0">
                  <a:latin typeface="Arial Bold" panose="020B0604020202020204" charset="0"/>
                  <a:ea typeface="SimSun" charset="0"/>
                  <a:cs typeface="+mj-cs"/>
                </a:rPr>
                <a:t>解决方案：广义优势估计器（</a:t>
              </a:r>
              <a:r>
                <a:rPr lang="en-US" altLang="zh-CN" sz="2000" dirty="0">
                  <a:latin typeface="Arial Bold" panose="020B0604020202020204" charset="0"/>
                  <a:ea typeface="SimSun" charset="0"/>
                  <a:cs typeface="+mj-cs"/>
                </a:rPr>
                <a:t>Generalized Advantage Estimator </a:t>
              </a:r>
              <a:r>
                <a:rPr lang="zh-CN" altLang="en-US" sz="2000" dirty="0">
                  <a:latin typeface="Arial Bold" panose="020B0604020202020204" charset="0"/>
                  <a:ea typeface="SimSun" charset="0"/>
                  <a:cs typeface="+mj-cs"/>
                </a:rPr>
                <a:t>，</a:t>
              </a:r>
              <a:r>
                <a:rPr lang="en-US" altLang="zh-CN" sz="2000" dirty="0">
                  <a:latin typeface="Arial Bold" panose="020B0604020202020204" charset="0"/>
                  <a:ea typeface="SimSun" charset="0"/>
                  <a:cs typeface="+mj-cs"/>
                </a:rPr>
                <a:t>GAE</a:t>
              </a:r>
              <a:r>
                <a:rPr lang="zh-CN" altLang="en-US" sz="2000" dirty="0">
                  <a:latin typeface="Arial Bold" panose="020B0604020202020204" charset="0"/>
                  <a:ea typeface="SimSun" charset="0"/>
                  <a:cs typeface="+mj-cs"/>
                </a:rPr>
                <a:t>）</a:t>
              </a:r>
              <a:endParaRPr lang="en-US" altLang="zh-CN" sz="2000" dirty="0">
                <a:latin typeface="Arial Bold" panose="020B0604020202020204" charset="0"/>
                <a:ea typeface="SimSun" charset="0"/>
                <a:cs typeface="+mj-cs"/>
              </a:endParaRPr>
            </a:p>
          </p:txBody>
        </p:sp>
        <p:pic>
          <p:nvPicPr>
            <p:cNvPr id="6" name="Picture 1" descr="2">
              <a:extLst>
                <a:ext uri="{FF2B5EF4-FFF2-40B4-BE49-F238E27FC236}">
                  <a16:creationId xmlns:a16="http://schemas.microsoft.com/office/drawing/2014/main" id="{7C8266C9-6C2D-ED9C-2DB3-3AE71C277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4475" y="2774950"/>
              <a:ext cx="9457055" cy="3602355"/>
            </a:xfrm>
            <a:prstGeom prst="rect">
              <a:avLst/>
            </a:prstGeom>
          </p:spPr>
        </p:pic>
      </p:grp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A25971-12F6-BC6D-71B9-546D68A2F2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3410093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PO: 简洁+高效"/>
          <p:cNvSpPr txBox="1"/>
          <p:nvPr/>
        </p:nvSpPr>
        <p:spPr>
          <a:xfrm>
            <a:off x="289492" y="-236375"/>
            <a:ext cx="10698498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1200"/>
              </a:lnSpc>
              <a:defRPr sz="8000" b="1" spc="800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5334" dirty="0"/>
          </a:p>
        </p:txBody>
      </p:sp>
      <p:sp>
        <p:nvSpPr>
          <p:cNvPr id="741" name="Object 1209"/>
          <p:cNvSpPr txBox="1"/>
          <p:nvPr/>
        </p:nvSpPr>
        <p:spPr>
          <a:xfrm>
            <a:off x="7581333" y="2625540"/>
            <a:ext cx="4206912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2000" b="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743" name="Screen Shot 2022-12-06 at 2.02.05 PM.png" descr="Screen Shot 2022-12-06 at 2.02.0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34" y="1318655"/>
            <a:ext cx="7159688" cy="5451932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圆角矩形"/>
          <p:cNvSpPr/>
          <p:nvPr/>
        </p:nvSpPr>
        <p:spPr>
          <a:xfrm>
            <a:off x="289492" y="2948973"/>
            <a:ext cx="6881973" cy="365034"/>
          </a:xfrm>
          <a:prstGeom prst="roundRect">
            <a:avLst>
              <a:gd name="adj" fmla="val 34791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</a:ln>
        </p:spPr>
        <p:txBody>
          <a:bodyPr lIns="30479" rIns="30479" anchor="ctr"/>
          <a:lstStyle/>
          <a:p>
            <a:endParaRPr sz="1200"/>
          </a:p>
        </p:txBody>
      </p:sp>
      <p:sp>
        <p:nvSpPr>
          <p:cNvPr id="745" name="圆角矩形"/>
          <p:cNvSpPr/>
          <p:nvPr/>
        </p:nvSpPr>
        <p:spPr>
          <a:xfrm>
            <a:off x="289492" y="3634231"/>
            <a:ext cx="6881973" cy="1141711"/>
          </a:xfrm>
          <a:prstGeom prst="roundRect">
            <a:avLst>
              <a:gd name="adj" fmla="val 11124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</a:ln>
        </p:spPr>
        <p:txBody>
          <a:bodyPr lIns="30479" rIns="30479" anchor="ctr"/>
          <a:lstStyle/>
          <a:p>
            <a:endParaRPr sz="1200"/>
          </a:p>
        </p:txBody>
      </p:sp>
      <p:sp>
        <p:nvSpPr>
          <p:cNvPr id="746" name="圆角矩形"/>
          <p:cNvSpPr/>
          <p:nvPr/>
        </p:nvSpPr>
        <p:spPr>
          <a:xfrm>
            <a:off x="289492" y="5096165"/>
            <a:ext cx="6881973" cy="664538"/>
          </a:xfrm>
          <a:prstGeom prst="roundRect">
            <a:avLst>
              <a:gd name="adj" fmla="val 19111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</a:ln>
        </p:spPr>
        <p:txBody>
          <a:bodyPr lIns="30479" rIns="30479" anchor="ctr"/>
          <a:lstStyle/>
          <a:p>
            <a:endParaRPr sz="1200"/>
          </a:p>
        </p:txBody>
      </p:sp>
      <p:sp>
        <p:nvSpPr>
          <p:cNvPr id="747" name="Object 1209"/>
          <p:cNvSpPr txBox="1"/>
          <p:nvPr/>
        </p:nvSpPr>
        <p:spPr>
          <a:xfrm>
            <a:off x="7449180" y="5096165"/>
            <a:ext cx="4869901" cy="568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sz="2000" b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价值函数更新</a:t>
            </a:r>
            <a:r>
              <a:rPr sz="2000" b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：</a:t>
            </a:r>
            <a:r>
              <a:rPr lang="zh-CN" altLang="en-US" sz="2000" b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结合多步时序差分</a:t>
            </a:r>
            <a:r>
              <a:rPr sz="2000" b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方法</a:t>
            </a:r>
            <a:endParaRPr sz="2000" b="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48" name="Object 1209"/>
          <p:cNvSpPr txBox="1"/>
          <p:nvPr/>
        </p:nvSpPr>
        <p:spPr>
          <a:xfrm>
            <a:off x="7263048" y="3483366"/>
            <a:ext cx="5020535" cy="568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sz="2000" b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策略更新：</a:t>
            </a:r>
            <a:r>
              <a:rPr lang="en-US" sz="2000" b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基于信赖域的</a:t>
            </a:r>
            <a:r>
              <a:rPr sz="2000" b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截断式优化目标</a:t>
            </a:r>
            <a:endParaRPr sz="2000" b="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49" name="圆角矩形"/>
          <p:cNvSpPr/>
          <p:nvPr/>
        </p:nvSpPr>
        <p:spPr>
          <a:xfrm>
            <a:off x="289492" y="2272181"/>
            <a:ext cx="6881973" cy="664539"/>
          </a:xfrm>
          <a:prstGeom prst="roundRect">
            <a:avLst>
              <a:gd name="adj" fmla="val 19111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</a:ln>
        </p:spPr>
        <p:txBody>
          <a:bodyPr lIns="30479" rIns="30479" anchor="ctr"/>
          <a:lstStyle/>
          <a:p>
            <a:endParaRPr sz="1200"/>
          </a:p>
        </p:txBody>
      </p:sp>
      <p:sp>
        <p:nvSpPr>
          <p:cNvPr id="750" name="Object 1209"/>
          <p:cNvSpPr txBox="1"/>
          <p:nvPr/>
        </p:nvSpPr>
        <p:spPr>
          <a:xfrm>
            <a:off x="7310322" y="2055291"/>
            <a:ext cx="5200244" cy="1235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sz="2000" b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数据：收集序列轨迹，预计算所需值</a:t>
            </a:r>
            <a:r>
              <a:rPr lang="en-US" altLang="zh-CN" sz="2000" b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V</a:t>
            </a:r>
            <a:r>
              <a:rPr lang="en-US" altLang="zh-CN" sz="2000" b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,</a:t>
            </a:r>
            <a:r>
              <a:rPr lang="zh-CN" altLang="en-US" sz="2000" b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A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b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两重训练循环：提高数据利用效率</a:t>
            </a:r>
          </a:p>
        </p:txBody>
      </p:sp>
      <p:sp>
        <p:nvSpPr>
          <p:cNvPr id="751" name="Object 1209"/>
          <p:cNvSpPr txBox="1"/>
          <p:nvPr/>
        </p:nvSpPr>
        <p:spPr>
          <a:xfrm>
            <a:off x="7328213" y="1393650"/>
            <a:ext cx="4460032" cy="568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sz="2000" b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定性：一种</a:t>
            </a:r>
            <a:r>
              <a:rPr sz="2000" b="0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 on-policy </a:t>
            </a:r>
            <a:r>
              <a:rPr sz="2000" b="0" dirty="0" err="1">
                <a:solidFill>
                  <a:schemeClr val="tx1"/>
                </a:solidFill>
                <a:latin typeface="+mj-ea"/>
                <a:ea typeface="+mj-ea"/>
                <a:cs typeface="+mj-cs"/>
              </a:rPr>
              <a:t>强化学习算法</a:t>
            </a:r>
            <a:endParaRPr sz="2000" b="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D7DC0B-7CA6-0DA5-575A-82CF33DB09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18327" y="6439001"/>
            <a:ext cx="169918" cy="184666"/>
          </a:xfrm>
        </p:spPr>
        <p:txBody>
          <a:bodyPr/>
          <a:lstStyle/>
          <a:p>
            <a:fld id="{86CB4B4D-7CA3-9044-876B-883B54F8677D}" type="slidenum">
              <a:rPr lang="en-US" altLang="zh-CN" smtClean="0">
                <a:cs typeface="+mj-cs"/>
              </a:rPr>
              <a:t>102</a:t>
            </a:fld>
            <a:endParaRPr lang="en-US" altLang="zh-CN">
              <a:cs typeface="+mj-cs"/>
            </a:endParaRPr>
          </a:p>
        </p:txBody>
      </p:sp>
      <p:sp>
        <p:nvSpPr>
          <p:cNvPr id="3" name="小标题">
            <a:extLst>
              <a:ext uri="{FF2B5EF4-FFF2-40B4-BE49-F238E27FC236}">
                <a16:creationId xmlns:a16="http://schemas.microsoft.com/office/drawing/2014/main" id="{533777F8-803F-90C5-15F6-8BF8F89866EA}"/>
              </a:ext>
            </a:extLst>
          </p:cNvPr>
          <p:cNvSpPr txBox="1"/>
          <p:nvPr/>
        </p:nvSpPr>
        <p:spPr>
          <a:xfrm>
            <a:off x="335518" y="278377"/>
            <a:ext cx="8822680" cy="61555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PPO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的训练流程</a:t>
            </a:r>
          </a:p>
          <a:p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PO: 简洁+高效"/>
          <p:cNvSpPr txBox="1"/>
          <p:nvPr/>
        </p:nvSpPr>
        <p:spPr>
          <a:xfrm>
            <a:off x="289492" y="-236375"/>
            <a:ext cx="10698498" cy="1265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1200"/>
              </a:lnSpc>
              <a:defRPr sz="8000" b="1" spc="800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5334" dirty="0"/>
          </a:p>
        </p:txBody>
      </p:sp>
      <p:sp>
        <p:nvSpPr>
          <p:cNvPr id="741" name="Object 1209"/>
          <p:cNvSpPr txBox="1"/>
          <p:nvPr/>
        </p:nvSpPr>
        <p:spPr>
          <a:xfrm>
            <a:off x="7581333" y="2625540"/>
            <a:ext cx="4206912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sz="2000" b="0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D7DC0B-7CA6-0DA5-575A-82CF33DB09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18327" y="6439001"/>
            <a:ext cx="169918" cy="184666"/>
          </a:xfrm>
        </p:spPr>
        <p:txBody>
          <a:bodyPr/>
          <a:lstStyle/>
          <a:p>
            <a:fld id="{86CB4B4D-7CA3-9044-876B-883B54F8677D}" type="slidenum">
              <a:rPr lang="en-US" altLang="zh-CN" smtClean="0">
                <a:cs typeface="+mj-cs"/>
              </a:rPr>
              <a:t>103</a:t>
            </a:fld>
            <a:endParaRPr lang="en-US" altLang="zh-CN">
              <a:cs typeface="+mj-cs"/>
            </a:endParaRPr>
          </a:p>
        </p:txBody>
      </p:sp>
      <p:sp>
        <p:nvSpPr>
          <p:cNvPr id="3" name="小标题">
            <a:extLst>
              <a:ext uri="{FF2B5EF4-FFF2-40B4-BE49-F238E27FC236}">
                <a16:creationId xmlns:a16="http://schemas.microsoft.com/office/drawing/2014/main" id="{533777F8-803F-90C5-15F6-8BF8F89866EA}"/>
              </a:ext>
            </a:extLst>
          </p:cNvPr>
          <p:cNvSpPr txBox="1"/>
          <p:nvPr/>
        </p:nvSpPr>
        <p:spPr>
          <a:xfrm>
            <a:off x="335518" y="278377"/>
            <a:ext cx="8822680" cy="61555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PPO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的实验结果</a:t>
            </a:r>
          </a:p>
          <a:p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94DA36-02B9-7D50-2106-D20E29159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35" y="1880535"/>
            <a:ext cx="6453793" cy="30969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F63CF0-C4F6-ED9F-440A-3D289E40F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128" y="1570888"/>
            <a:ext cx="4578014" cy="51630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675F36-EDB2-5EC6-C211-6BF6166F717E}"/>
              </a:ext>
            </a:extLst>
          </p:cNvPr>
          <p:cNvSpPr txBox="1"/>
          <p:nvPr/>
        </p:nvSpPr>
        <p:spPr>
          <a:xfrm>
            <a:off x="2753139" y="1265014"/>
            <a:ext cx="2385392" cy="2769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连续动作空间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2D2CEF-38F5-4D66-25B8-0F1C5A603003}"/>
              </a:ext>
            </a:extLst>
          </p:cNvPr>
          <p:cNvSpPr txBox="1"/>
          <p:nvPr/>
        </p:nvSpPr>
        <p:spPr>
          <a:xfrm>
            <a:off x="8719930" y="1131683"/>
            <a:ext cx="2385392" cy="2769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离散动作空间</a:t>
            </a:r>
          </a:p>
        </p:txBody>
      </p:sp>
    </p:spTree>
    <p:extLst>
      <p:ext uri="{BB962C8B-B14F-4D97-AF65-F5344CB8AC3E}">
        <p14:creationId xmlns:p14="http://schemas.microsoft.com/office/powerpoint/2010/main" val="180281987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PPO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的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 Flow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pic>
        <p:nvPicPr>
          <p:cNvPr id="6" name="Picture 3" descr="ppof_lecture2_cont_bp.drawio">
            <a:extLst>
              <a:ext uri="{FF2B5EF4-FFF2-40B4-BE49-F238E27FC236}">
                <a16:creationId xmlns:a16="http://schemas.microsoft.com/office/drawing/2014/main" id="{C3B2D1B6-61ED-B78C-3227-EAD650E6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91" y="2239661"/>
            <a:ext cx="6894307" cy="36484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6F962AC0-7087-5930-3DF7-C92F4B6EBFCE}"/>
              </a:ext>
            </a:extLst>
          </p:cNvPr>
          <p:cNvSpPr txBox="1"/>
          <p:nvPr/>
        </p:nvSpPr>
        <p:spPr>
          <a:xfrm>
            <a:off x="2480093" y="1201876"/>
            <a:ext cx="8144837" cy="4220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ü"/>
            </a:pPr>
            <a:r>
              <a:rPr lang="en-US" sz="2000" dirty="0" err="1">
                <a:latin typeface="+mj-ea"/>
                <a:ea typeface="+mj-ea"/>
                <a:cs typeface="Arial Bold" panose="020B0604020202020204" charset="0"/>
              </a:rPr>
              <a:t>只有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IS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项的分子</a:t>
            </a:r>
            <a:r>
              <a:rPr lang="en-US" altLang="zh-CN" sz="2000" b="1" dirty="0">
                <a:latin typeface="+mj-ea"/>
                <a:ea typeface="+mj-ea"/>
                <a:cs typeface="Arial Bold" panose="020B0604020202020204" charset="0"/>
              </a:rPr>
              <a:t>(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策略网络的输出</a:t>
            </a:r>
            <a:r>
              <a:rPr lang="en-US" altLang="zh-CN" sz="2000" b="1" dirty="0">
                <a:latin typeface="+mj-ea"/>
                <a:ea typeface="+mj-ea"/>
                <a:cs typeface="Arial Bold" panose="020B0604020202020204" charset="0"/>
              </a:rPr>
              <a:t>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回传梯度信息，</a:t>
            </a:r>
            <a:endParaRPr lang="en-US" altLang="zh-CN" sz="2000" dirty="0">
              <a:latin typeface="+mj-ea"/>
              <a:ea typeface="+mj-ea"/>
              <a:cs typeface="Arial Bold" panose="020B0604020202020204" charset="0"/>
            </a:endParaRPr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ü"/>
            </a:pP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IS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的分母（旧策略的分布）和</a:t>
            </a:r>
            <a:r>
              <a:rPr lang="en-US" altLang="zh-CN" sz="2000" dirty="0" err="1">
                <a:latin typeface="+mj-ea"/>
                <a:ea typeface="+mj-ea"/>
                <a:cs typeface="Arial Bold" panose="020B0604020202020204" charset="0"/>
              </a:rPr>
              <a:t>Adavantage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项都不返回梯度信息</a:t>
            </a:r>
            <a:endParaRPr lang="en-US" sz="2000" dirty="0">
              <a:latin typeface="+mj-ea"/>
              <a:ea typeface="+mj-ea"/>
              <a:cs typeface="Arial Bold" panose="020B0604020202020204" charset="0"/>
            </a:endParaRPr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F19B7251-5954-4284-2AAC-222A6C6CF4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algn="r"/>
            <a:fld id="{00000000-1234-1234-1234-123412341234}" type="slidenum">
              <a:rPr lang="en-US" altLang="zh-CN" smtClean="0"/>
              <a:pPr algn="r"/>
              <a:t>104</a:t>
            </a:fld>
            <a:endParaRPr lang="zh-CN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59680DF-660B-42E7-C285-4356365E81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6333611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6554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PPO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2" name="Picture 1" descr="ppof_lecture2_hppo_ag.drawio">
            <a:extLst>
              <a:ext uri="{FF2B5EF4-FFF2-40B4-BE49-F238E27FC236}">
                <a16:creationId xmlns:a16="http://schemas.microsoft.com/office/drawing/2014/main" id="{4AC89922-B799-4EED-1A57-B62A1B3F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33" y="4210962"/>
            <a:ext cx="3236495" cy="1903956"/>
          </a:xfrm>
          <a:prstGeom prst="rect">
            <a:avLst/>
          </a:prstGeom>
        </p:spPr>
      </p:pic>
      <p:sp>
        <p:nvSpPr>
          <p:cNvPr id="11" name="Google Shape;98;p2">
            <a:extLst>
              <a:ext uri="{FF2B5EF4-FFF2-40B4-BE49-F238E27FC236}">
                <a16:creationId xmlns:a16="http://schemas.microsoft.com/office/drawing/2014/main" id="{F16A80AD-BB69-6B8F-61D0-C35E1C28597E}"/>
              </a:ext>
            </a:extLst>
          </p:cNvPr>
          <p:cNvSpPr txBox="1"/>
          <p:nvPr/>
        </p:nvSpPr>
        <p:spPr>
          <a:xfrm>
            <a:off x="7710476" y="4123777"/>
            <a:ext cx="4261485" cy="207832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600" b="1" dirty="0">
                <a:latin typeface="Arial Bold" panose="020B0604020202020204" charset="0"/>
                <a:cs typeface="Arial Bold" panose="020B0604020202020204" charset="0"/>
              </a:rPr>
              <a:t>The discrete and continuous parts each use the corresponding PPO</a:t>
            </a:r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1600" b="1" dirty="0">
              <a:latin typeface="Arial Bold" panose="020B0604020202020204" charset="0"/>
              <a:cs typeface="Arial Bold" panose="020B0604020202020204" charset="0"/>
            </a:endParaRPr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600" b="1" dirty="0">
                <a:latin typeface="Arial Bold" panose="020B0604020202020204" charset="0"/>
                <a:cs typeface="Arial Bold" panose="020B0604020202020204" charset="0"/>
                <a:sym typeface="+mn-ea"/>
              </a:rPr>
              <a:t>The whole HPPO </a:t>
            </a:r>
            <a:r>
              <a:rPr lang="en-US" sz="1600" b="1" dirty="0">
                <a:latin typeface="Arial Bold" panose="020B0604020202020204" charset="0"/>
                <a:cs typeface="Arial Bold" panose="020B0604020202020204" charset="0"/>
              </a:rPr>
              <a:t>shares the feature encoding part</a:t>
            </a:r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endParaRPr lang="en-US" sz="1600" b="1" dirty="0">
              <a:latin typeface="Arial Bold" panose="020B0604020202020204" charset="0"/>
              <a:cs typeface="Arial Bold" panose="020B0604020202020204" charset="0"/>
            </a:endParaRPr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sz="1600" b="1" dirty="0">
                <a:latin typeface="Arial Bold" panose="020B0604020202020204" charset="0"/>
                <a:cs typeface="Arial Bold" panose="020B0604020202020204" charset="0"/>
              </a:rPr>
              <a:t>The whole HPPO shares a value function to guide optimization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C9ACF6D-8447-0F86-B103-E07528904C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105</a:t>
            </a:fld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C5A14B-AD4E-FBAE-07D8-4BB79DAF799E}"/>
              </a:ext>
            </a:extLst>
          </p:cNvPr>
          <p:cNvSpPr txBox="1"/>
          <p:nvPr/>
        </p:nvSpPr>
        <p:spPr>
          <a:xfrm>
            <a:off x="841204" y="4683129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Hybrid</a:t>
            </a:r>
            <a:r>
              <a:rPr lang="zh-CN" altLang="en-US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action</a:t>
            </a:r>
            <a:endParaRPr lang="zh-CN" altLang="en-US" dirty="0"/>
          </a:p>
        </p:txBody>
      </p:sp>
      <p:pic>
        <p:nvPicPr>
          <p:cNvPr id="15" name="Picture 1" descr="Screen Shot 2023-05-03 at 10.56.35 PM">
            <a:extLst>
              <a:ext uri="{FF2B5EF4-FFF2-40B4-BE49-F238E27FC236}">
                <a16:creationId xmlns:a16="http://schemas.microsoft.com/office/drawing/2014/main" id="{DA1BF9DE-5A2A-6B93-3E3A-9111433B4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444" y="979029"/>
            <a:ext cx="6553617" cy="287887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0013926-5D49-8FF0-C4D9-3576A4BFC19B}"/>
              </a:ext>
            </a:extLst>
          </p:cNvPr>
          <p:cNvSpPr txBox="1"/>
          <p:nvPr/>
        </p:nvSpPr>
        <p:spPr>
          <a:xfrm>
            <a:off x="879724" y="1794511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奖励多尺度的问题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86746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17" name="小标题"/>
          <p:cNvSpPr txBox="1"/>
          <p:nvPr/>
        </p:nvSpPr>
        <p:spPr>
          <a:xfrm>
            <a:off x="1434296" y="1250211"/>
            <a:ext cx="8822680" cy="125136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RL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: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值函数，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TD,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Q-learning,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PG,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A2C,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PPO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与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简介</a:t>
            </a:r>
            <a:endParaRPr lang="en-US" altLang="zh-CN" sz="1333" dirty="0">
              <a:solidFill>
                <a:schemeClr val="tx1"/>
              </a:solidFill>
            </a:endParaRPr>
          </a:p>
          <a:p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第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节 ：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MCTS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 基础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8CAFD788-984C-A1EF-415A-346061BF59AB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106</a:t>
            </a:fld>
            <a:endParaRPr lang="en-US" altLang="zh-CN"/>
          </a:p>
        </p:txBody>
      </p:sp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996CA47B-EC37-AD5A-CAFF-AADADAF0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  <p:sp>
        <p:nvSpPr>
          <p:cNvPr id="3" name="小标题">
            <a:extLst>
              <a:ext uri="{FF2B5EF4-FFF2-40B4-BE49-F238E27FC236}">
                <a16:creationId xmlns:a16="http://schemas.microsoft.com/office/drawing/2014/main" id="{EFF4AD58-2EAE-A7FB-5431-7CD89B64182A}"/>
              </a:ext>
            </a:extLst>
          </p:cNvPr>
          <p:cNvSpPr txBox="1"/>
          <p:nvPr/>
        </p:nvSpPr>
        <p:spPr>
          <a:xfrm>
            <a:off x="1434296" y="5074310"/>
            <a:ext cx="8822680" cy="89255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2"/>
                </a:solidFill>
              </a:rPr>
              <a:t>第</a:t>
            </a:r>
            <a:r>
              <a:rPr lang="en-US" altLang="zh-CN" sz="1600" dirty="0">
                <a:solidFill>
                  <a:schemeClr val="tx2"/>
                </a:solidFill>
              </a:rPr>
              <a:t>3</a:t>
            </a:r>
            <a:r>
              <a:rPr lang="zh-CN" altLang="en-US" sz="1600" dirty="0">
                <a:solidFill>
                  <a:schemeClr val="tx2"/>
                </a:solidFill>
              </a:rPr>
              <a:t>节</a:t>
            </a:r>
            <a:r>
              <a:rPr lang="en-US" altLang="zh-CN" sz="1600" dirty="0">
                <a:solidFill>
                  <a:schemeClr val="tx2"/>
                </a:solidFill>
              </a:rPr>
              <a:t>:</a:t>
            </a:r>
            <a:r>
              <a:rPr lang="zh-CN" altLang="en-US" sz="1600" dirty="0">
                <a:solidFill>
                  <a:schemeClr val="tx2"/>
                </a:solidFill>
              </a:rPr>
              <a:t> 面向通用决策场景的 </a:t>
            </a:r>
            <a:r>
              <a:rPr lang="en-US" altLang="zh-CN" sz="1600" dirty="0">
                <a:solidFill>
                  <a:schemeClr val="tx2"/>
                </a:solidFill>
              </a:rPr>
              <a:t>MCTS+RL </a:t>
            </a:r>
            <a:r>
              <a:rPr lang="zh-CN" altLang="en-US" sz="1600" dirty="0">
                <a:solidFill>
                  <a:schemeClr val="tx2"/>
                </a:solidFill>
              </a:rPr>
              <a:t>基准框架</a:t>
            </a:r>
            <a:r>
              <a:rPr lang="en-US" altLang="zh-CN" sz="1600" dirty="0">
                <a:solidFill>
                  <a:schemeClr val="tx2"/>
                </a:solidFill>
              </a:rPr>
              <a:t>: </a:t>
            </a:r>
            <a:r>
              <a:rPr lang="en-US" altLang="zh-CN" sz="1600" dirty="0" err="1">
                <a:solidFill>
                  <a:schemeClr val="tx2"/>
                </a:solidFill>
              </a:rPr>
              <a:t>LightZero</a:t>
            </a:r>
            <a:r>
              <a:rPr lang="zh-CN" altLang="en-US" sz="1600" dirty="0">
                <a:solidFill>
                  <a:schemeClr val="tx2"/>
                </a:solidFill>
              </a:rPr>
              <a:t> 及其改进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914410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2387798" y="5974249"/>
            <a:ext cx="3397250" cy="21544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1400" dirty="0">
                <a:solidFill>
                  <a:srgbClr val="4472C4"/>
                </a:solidFill>
                <a:latin typeface="Microsoft YaHei"/>
                <a:ea typeface="Microsoft YaHei"/>
                <a:sym typeface="Helvetica" pitchFamily="2" charset="0"/>
              </a:rPr>
              <a:t>Learning</a:t>
            </a:r>
            <a:r>
              <a:rPr lang="zh-CN" altLang="en-US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and</a:t>
            </a:r>
            <a:r>
              <a:rPr lang="zh-CN" altLang="en-US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Microsoft YaHei"/>
                <a:ea typeface="Microsoft YaHei"/>
                <a:sym typeface="Helvetica" pitchFamily="2" charset="0"/>
              </a:rPr>
              <a:t>Planning</a:t>
            </a:r>
            <a:r>
              <a:rPr lang="zh-CN" altLang="en-US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(</a:t>
            </a:r>
            <a:r>
              <a:rPr lang="zh-CN" altLang="en-US" sz="1400" dirty="0">
                <a:solidFill>
                  <a:srgbClr val="4472C4"/>
                </a:solidFill>
                <a:latin typeface="Microsoft YaHei"/>
                <a:ea typeface="Microsoft YaHei"/>
                <a:sym typeface="Helvetica" pitchFamily="2" charset="0"/>
              </a:rPr>
              <a:t>学</a:t>
            </a:r>
            <a:r>
              <a:rPr lang="zh-CN" altLang="en-US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与</a:t>
            </a:r>
            <a:r>
              <a:rPr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sym typeface="Helvetica" pitchFamily="2" charset="0"/>
              </a:rPr>
              <a:t>思</a:t>
            </a:r>
            <a:r>
              <a:rPr lang="en-US" altLang="zh-CN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)</a:t>
            </a:r>
            <a:endParaRPr lang="zh-CN" altLang="en-US" sz="1400" dirty="0">
              <a:solidFill>
                <a:schemeClr val="tx1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0A1DB1F-D38B-5CD2-0380-35F9A9A48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115" y="2704103"/>
            <a:ext cx="3627135" cy="30186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E5C3456-0DA2-ADF7-83E7-6DAD6C892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766" y="2730914"/>
            <a:ext cx="4065226" cy="299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BD98D4D-FF12-0266-5B88-1DB7FF6EFF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107</a:t>
            </a:fld>
            <a:endParaRPr lang="en-US" altLang="zh-CN"/>
          </a:p>
        </p:txBody>
      </p:sp>
      <p:sp>
        <p:nvSpPr>
          <p:cNvPr id="18" name="小标题">
            <a:extLst>
              <a:ext uri="{FF2B5EF4-FFF2-40B4-BE49-F238E27FC236}">
                <a16:creationId xmlns:a16="http://schemas.microsoft.com/office/drawing/2014/main" id="{85FA5EA5-E1B3-079A-D04D-87D0A199A8ED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Model-free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vs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model-based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20" name="小标题">
            <a:extLst>
              <a:ext uri="{FF2B5EF4-FFF2-40B4-BE49-F238E27FC236}">
                <a16:creationId xmlns:a16="http://schemas.microsoft.com/office/drawing/2014/main" id="{D94E351A-FF62-F25E-2EA5-1781AF93D513}"/>
              </a:ext>
            </a:extLst>
          </p:cNvPr>
          <p:cNvSpPr txBox="1"/>
          <p:nvPr/>
        </p:nvSpPr>
        <p:spPr>
          <a:xfrm>
            <a:off x="6254520" y="5974249"/>
            <a:ext cx="5014799" cy="215444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1400" dirty="0">
                <a:solidFill>
                  <a:srgbClr val="4472C4"/>
                </a:solidFill>
                <a:latin typeface="Microsoft YaHei"/>
                <a:ea typeface="Microsoft YaHei"/>
                <a:sym typeface="Helvetica" pitchFamily="2" charset="0"/>
              </a:rPr>
              <a:t>Real</a:t>
            </a:r>
            <a:r>
              <a:rPr lang="zh-CN" altLang="en-US" sz="1400" dirty="0">
                <a:solidFill>
                  <a:srgbClr val="4472C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400" dirty="0">
                <a:solidFill>
                  <a:srgbClr val="4472C4"/>
                </a:solidFill>
                <a:latin typeface="Microsoft YaHei"/>
                <a:ea typeface="Microsoft YaHei"/>
                <a:sym typeface="Helvetica" pitchFamily="2" charset="0"/>
              </a:rPr>
              <a:t>experience</a:t>
            </a:r>
            <a:r>
              <a:rPr lang="zh-CN" altLang="en-US" sz="1400" dirty="0">
                <a:solidFill>
                  <a:srgbClr val="4472C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and</a:t>
            </a:r>
            <a:r>
              <a:rPr lang="zh-CN" altLang="en-US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Microsoft YaHei"/>
                <a:ea typeface="Microsoft YaHei"/>
                <a:sym typeface="Helvetica" pitchFamily="2" charset="0"/>
              </a:rPr>
              <a:t>simulated</a:t>
            </a:r>
            <a:r>
              <a:rPr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Microsoft YaHei"/>
                <a:ea typeface="Microsoft YaHei"/>
                <a:sym typeface="Helvetica" pitchFamily="2" charset="0"/>
              </a:rPr>
              <a:t>experience</a:t>
            </a:r>
            <a:r>
              <a:rPr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(</a:t>
            </a:r>
            <a:r>
              <a:rPr lang="zh-CN" altLang="en-US" sz="1400" dirty="0">
                <a:solidFill>
                  <a:srgbClr val="4472C4"/>
                </a:solidFill>
                <a:latin typeface="Microsoft YaHei"/>
                <a:ea typeface="Microsoft YaHei"/>
                <a:sym typeface="Helvetica" pitchFamily="2" charset="0"/>
              </a:rPr>
              <a:t>实</a:t>
            </a:r>
            <a:r>
              <a:rPr lang="zh-CN" altLang="en-US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与</a:t>
            </a:r>
            <a:r>
              <a:rPr lang="zh-CN" altLang="en-US" sz="1400" dirty="0">
                <a:solidFill>
                  <a:srgbClr val="FF0000"/>
                </a:solidFill>
                <a:latin typeface="Microsoft YaHei"/>
                <a:ea typeface="Microsoft YaHei"/>
                <a:sym typeface="Helvetica" pitchFamily="2" charset="0"/>
              </a:rPr>
              <a:t>虚</a:t>
            </a:r>
            <a:r>
              <a:rPr lang="en-US" altLang="zh-CN" sz="14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)</a:t>
            </a:r>
            <a:endParaRPr lang="zh-CN" altLang="en-US" sz="1400" dirty="0">
              <a:solidFill>
                <a:schemeClr val="tx1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080B95-820A-9251-C15F-66772C0D4A54}"/>
              </a:ext>
            </a:extLst>
          </p:cNvPr>
          <p:cNvSpPr txBox="1"/>
          <p:nvPr/>
        </p:nvSpPr>
        <p:spPr>
          <a:xfrm>
            <a:off x="1426458" y="1407270"/>
            <a:ext cx="10036995" cy="83099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Model-free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RL: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 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learning,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 通过与环境交互收集的 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real experience 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去更新</a:t>
            </a:r>
            <a:r>
              <a:rPr kumimoji="0" lang="zh-CN" alt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策略</a:t>
            </a:r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/</a:t>
            </a:r>
            <a:r>
              <a:rPr kumimoji="0" lang="zh-CN" alt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值网络</a:t>
            </a:r>
            <a:endParaRPr lang="en-US" altLang="zh-CN" b="1" dirty="0"/>
          </a:p>
          <a:p>
            <a:pPr marL="285750" indent="-285750">
              <a:buFont typeface="Wingdings" pitchFamily="2" charset="2"/>
              <a:buChar char="Ø"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Model-based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RL: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learning+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planning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，还会额外学习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环境模型（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dynamics and reward function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）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，通过模型中得到的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simulated experience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去更新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策略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/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值网络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494157609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5C3456-0DA2-ADF7-83E7-6DAD6C892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394" y="1311748"/>
            <a:ext cx="3402464" cy="2504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ADE8F51-E655-6A1D-3963-2F44D2F5301E}"/>
              </a:ext>
            </a:extLst>
          </p:cNvPr>
          <p:cNvSpPr txBox="1"/>
          <p:nvPr/>
        </p:nvSpPr>
        <p:spPr>
          <a:xfrm>
            <a:off x="6504684" y="1384138"/>
            <a:ext cx="5155416" cy="15050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177800" lvl="2" indent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zh-CN" altLang="en-US" sz="1800" dirty="0">
                <a:solidFill>
                  <a:schemeClr val="dk1"/>
                </a:solidFill>
                <a:sym typeface="Arial" panose="020B0604020202020204"/>
              </a:rPr>
              <a:t>核心问题：</a:t>
            </a:r>
            <a:endParaRPr lang="en-US" altLang="zh-CN" sz="1800" dirty="0">
              <a:solidFill>
                <a:schemeClr val="dk1"/>
              </a:solidFill>
              <a:sym typeface="Arial" panose="020B0604020202020204"/>
            </a:endParaRPr>
          </a:p>
          <a:p>
            <a:pPr marL="177800" lvl="2" indent="0">
              <a:lnSpc>
                <a:spcPct val="90000"/>
              </a:lnSpc>
              <a:buClr>
                <a:schemeClr val="dk1"/>
              </a:buClr>
              <a:buSzPts val="2800"/>
            </a:pPr>
            <a:endParaRPr lang="en-US" altLang="zh-CN" sz="1800" dirty="0">
              <a:solidFill>
                <a:schemeClr val="dk1"/>
              </a:solidFill>
              <a:sym typeface="Arial" panose="020B0604020202020204"/>
            </a:endParaRP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zh-CN" altLang="en-US" sz="1600" dirty="0">
                <a:solidFill>
                  <a:schemeClr val="dk1"/>
                </a:solidFill>
                <a:sym typeface="Arial" panose="020B0604020202020204"/>
              </a:rPr>
              <a:t>模型的误差对规划的影响</a:t>
            </a:r>
            <a:endParaRPr lang="en-US" altLang="zh-CN" sz="1600" dirty="0">
              <a:solidFill>
                <a:schemeClr val="dk1"/>
              </a:solidFill>
              <a:sym typeface="Arial" panose="020B0604020202020204"/>
            </a:endParaRP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en-US" altLang="zh-CN" sz="1600" dirty="0">
                <a:solidFill>
                  <a:schemeClr val="dk1"/>
                </a:solidFill>
              </a:rPr>
              <a:t>Learning</a:t>
            </a:r>
            <a:r>
              <a:rPr lang="zh-CN" altLang="en-US" sz="1600" dirty="0">
                <a:solidFill>
                  <a:schemeClr val="dk1"/>
                </a:solidFill>
              </a:rPr>
              <a:t> 和 </a:t>
            </a:r>
            <a:r>
              <a:rPr lang="en-US" altLang="zh-CN" sz="1600" dirty="0">
                <a:solidFill>
                  <a:schemeClr val="dk1"/>
                </a:solidFill>
              </a:rPr>
              <a:t>planning</a:t>
            </a:r>
            <a:r>
              <a:rPr lang="zh-CN" altLang="en-US" sz="1600" dirty="0">
                <a:solidFill>
                  <a:schemeClr val="dk1"/>
                </a:solidFill>
              </a:rPr>
              <a:t> 各自的优劣势</a:t>
            </a:r>
            <a:endParaRPr lang="en-US" altLang="zh-CN" sz="1600" dirty="0">
              <a:solidFill>
                <a:schemeClr val="dk1"/>
              </a:solidFill>
              <a:sym typeface="Arial" panose="020B0604020202020204"/>
            </a:endParaRP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zh-CN" altLang="en-US" sz="1600" dirty="0">
                <a:solidFill>
                  <a:schemeClr val="dk1"/>
                </a:solidFill>
                <a:sym typeface="Arial" panose="020B0604020202020204"/>
              </a:rPr>
              <a:t>如何将 </a:t>
            </a:r>
            <a:r>
              <a:rPr lang="en-US" altLang="zh-CN" sz="1600" dirty="0">
                <a:solidFill>
                  <a:schemeClr val="dk1"/>
                </a:solidFill>
                <a:sym typeface="Arial" panose="020B0604020202020204"/>
              </a:rPr>
              <a:t>l</a:t>
            </a:r>
            <a:r>
              <a:rPr lang="en-US" altLang="zh-CN" sz="1600" dirty="0">
                <a:solidFill>
                  <a:schemeClr val="dk1"/>
                </a:solidFill>
              </a:rPr>
              <a:t>earning</a:t>
            </a:r>
            <a:r>
              <a:rPr lang="zh-CN" altLang="en-US" sz="1600" dirty="0">
                <a:solidFill>
                  <a:schemeClr val="dk1"/>
                </a:solidFill>
              </a:rPr>
              <a:t> 和 </a:t>
            </a:r>
            <a:r>
              <a:rPr lang="en-US" altLang="zh-CN" sz="1600" dirty="0">
                <a:solidFill>
                  <a:schemeClr val="dk1"/>
                </a:solidFill>
              </a:rPr>
              <a:t>planning</a:t>
            </a:r>
            <a:r>
              <a:rPr lang="zh-CN" altLang="en-US" sz="1600" dirty="0">
                <a:solidFill>
                  <a:schemeClr val="dk1"/>
                </a:solidFill>
              </a:rPr>
              <a:t> 的优点相结合</a:t>
            </a:r>
            <a:endParaRPr lang="en-US" altLang="zh-CN" sz="1600" dirty="0">
              <a:solidFill>
                <a:schemeClr val="dk1"/>
              </a:solidFill>
            </a:endParaRP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en-US" altLang="zh-CN" sz="1800" dirty="0">
                <a:solidFill>
                  <a:schemeClr val="dk1"/>
                </a:solidFill>
                <a:sym typeface="Arial" panose="020B0604020202020204"/>
              </a:rPr>
              <a:t>…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BD98D4D-FF12-0266-5B88-1DB7FF6EFF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108</a:t>
            </a:fld>
            <a:endParaRPr lang="en-US" altLang="zh-CN"/>
          </a:p>
        </p:txBody>
      </p:sp>
      <p:sp>
        <p:nvSpPr>
          <p:cNvPr id="18" name="小标题">
            <a:extLst>
              <a:ext uri="{FF2B5EF4-FFF2-40B4-BE49-F238E27FC236}">
                <a16:creationId xmlns:a16="http://schemas.microsoft.com/office/drawing/2014/main" id="{85FA5EA5-E1B3-079A-D04D-87D0A199A8ED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Model-based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21" name="图片占位符 1">
            <a:extLst>
              <a:ext uri="{FF2B5EF4-FFF2-40B4-BE49-F238E27FC236}">
                <a16:creationId xmlns:a16="http://schemas.microsoft.com/office/drawing/2014/main" id="{53968F79-3427-0DEE-58E6-6B41415C9F08}"/>
              </a:ext>
            </a:extLst>
          </p:cNvPr>
          <p:cNvSpPr txBox="1">
            <a:spLocks/>
          </p:cNvSpPr>
          <p:nvPr/>
        </p:nvSpPr>
        <p:spPr>
          <a:xfrm>
            <a:off x="6611956" y="3030793"/>
            <a:ext cx="5449530" cy="276297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https://</a:t>
            </a:r>
            <a:r>
              <a:rPr lang="en-US" altLang="zh-CN" sz="18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bair.berkeley.edu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/blog/2019/12/12/</a:t>
            </a:r>
            <a:r>
              <a:rPr lang="en-US" altLang="zh-CN" sz="18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mbpo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/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F18C7F-E442-A112-24A0-D4734D82EBA8}"/>
              </a:ext>
            </a:extLst>
          </p:cNvPr>
          <p:cNvSpPr txBox="1"/>
          <p:nvPr/>
        </p:nvSpPr>
        <p:spPr>
          <a:xfrm>
            <a:off x="6255586" y="5097441"/>
            <a:ext cx="6184589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</a:rPr>
              <a:t>GitHub:</a:t>
            </a:r>
            <a:r>
              <a:rPr lang="zh-CN" altLang="en-US" dirty="0">
                <a:solidFill>
                  <a:schemeClr val="tx1"/>
                </a:solidFill>
              </a:rPr>
              <a:t> https://github.com/opendilab/awesome-model-based-RL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09E445F-4DA7-AA75-3D67-EBF4EE33B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18" y="4479248"/>
            <a:ext cx="5594412" cy="178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31455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DE8F51-E655-6A1D-3963-2F44D2F5301E}"/>
              </a:ext>
            </a:extLst>
          </p:cNvPr>
          <p:cNvSpPr txBox="1"/>
          <p:nvPr/>
        </p:nvSpPr>
        <p:spPr>
          <a:xfrm>
            <a:off x="818248" y="4977030"/>
            <a:ext cx="3920509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177800" lvl="2" indent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altLang="zh-CN" b="1" dirty="0"/>
              <a:t>1.</a:t>
            </a:r>
            <a:r>
              <a:rPr lang="zh-CN" altLang="en-US" b="1" dirty="0"/>
              <a:t> 模型的构建与学习</a:t>
            </a:r>
            <a:endParaRPr lang="en-US" altLang="zh-CN" sz="1800" dirty="0">
              <a:solidFill>
                <a:schemeClr val="dk1"/>
              </a:solidFill>
              <a:sym typeface="Arial" panose="020B0604020202020204"/>
            </a:endParaRPr>
          </a:p>
          <a:p>
            <a:pPr marL="177800" lvl="2" indent="0">
              <a:lnSpc>
                <a:spcPct val="90000"/>
              </a:lnSpc>
              <a:buClr>
                <a:schemeClr val="dk1"/>
              </a:buClr>
              <a:buSzPts val="2800"/>
            </a:pPr>
            <a:endParaRPr lang="en-US" altLang="zh-CN" sz="1800" dirty="0">
              <a:solidFill>
                <a:schemeClr val="dk1"/>
              </a:solidFill>
              <a:sym typeface="Arial" panose="020B0604020202020204"/>
            </a:endParaRPr>
          </a:p>
          <a:p>
            <a:pPr marL="177800" lvl="2" indent="0">
              <a:lnSpc>
                <a:spcPct val="90000"/>
              </a:lnSpc>
              <a:buClr>
                <a:schemeClr val="dk1"/>
              </a:buClr>
              <a:buSzPct val="100000"/>
            </a:pPr>
            <a:r>
              <a:rPr lang="zh-CN" altLang="en-US" sz="1400" dirty="0">
                <a:solidFill>
                  <a:schemeClr val="dk1"/>
                </a:solidFill>
                <a:sym typeface="Arial" panose="020B0604020202020204"/>
              </a:rPr>
              <a:t>环境模型</a:t>
            </a:r>
            <a:endParaRPr lang="en-US" altLang="zh-CN" sz="1400" dirty="0">
              <a:solidFill>
                <a:schemeClr val="dk1"/>
              </a:solidFill>
              <a:sym typeface="Arial" panose="020B0604020202020204"/>
            </a:endParaRPr>
          </a:p>
          <a:p>
            <a:pPr marL="463550" lvl="4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en-US" altLang="zh-CN" sz="1400" dirty="0">
                <a:solidFill>
                  <a:schemeClr val="dk1"/>
                </a:solidFill>
                <a:sym typeface="Arial" panose="020B0604020202020204"/>
              </a:rPr>
              <a:t>Encoder</a:t>
            </a: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en-US" altLang="zh-CN" sz="1400" dirty="0">
                <a:solidFill>
                  <a:schemeClr val="dk1"/>
                </a:solidFill>
                <a:sym typeface="Arial" panose="020B0604020202020204"/>
              </a:rPr>
              <a:t>Dynamics/Reward</a:t>
            </a:r>
            <a:r>
              <a:rPr lang="zh-CN" altLang="en-US" sz="1400" dirty="0">
                <a:solidFill>
                  <a:schemeClr val="dk1"/>
                </a:solidFill>
                <a:sym typeface="Arial" panose="020B0604020202020204"/>
              </a:rPr>
              <a:t> </a:t>
            </a:r>
            <a:r>
              <a:rPr lang="en-US" altLang="zh-CN" sz="1400" dirty="0">
                <a:solidFill>
                  <a:schemeClr val="dk1"/>
                </a:solidFill>
                <a:sym typeface="Arial" panose="020B0604020202020204"/>
              </a:rPr>
              <a:t>Predictor</a:t>
            </a: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en-US" altLang="zh-CN" sz="1400" dirty="0">
                <a:solidFill>
                  <a:schemeClr val="dk1"/>
                </a:solidFill>
                <a:sym typeface="Arial" panose="020B0604020202020204"/>
              </a:rPr>
              <a:t>Continue</a:t>
            </a:r>
            <a:r>
              <a:rPr lang="zh-CN" altLang="en-US" sz="1400" dirty="0">
                <a:solidFill>
                  <a:schemeClr val="dk1"/>
                </a:solidFill>
                <a:sym typeface="Arial" panose="020B0604020202020204"/>
              </a:rPr>
              <a:t> </a:t>
            </a:r>
            <a:r>
              <a:rPr lang="en-US" altLang="zh-CN" sz="1400" dirty="0">
                <a:solidFill>
                  <a:schemeClr val="dk1"/>
                </a:solidFill>
                <a:sym typeface="Arial" panose="020B0604020202020204"/>
              </a:rPr>
              <a:t>Predictor</a:t>
            </a: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endParaRPr lang="en-US" altLang="zh-CN" sz="1400" dirty="0">
              <a:solidFill>
                <a:schemeClr val="dk1"/>
              </a:solidFill>
              <a:sym typeface="Arial" panose="020B0604020202020204"/>
            </a:endParaRP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zh-CN" altLang="en-US" sz="1400" dirty="0">
                <a:solidFill>
                  <a:schemeClr val="dk1"/>
                </a:solidFill>
                <a:sym typeface="Arial" panose="020B0604020202020204"/>
              </a:rPr>
              <a:t>策略网络（</a:t>
            </a:r>
            <a:r>
              <a:rPr lang="en-US" altLang="zh-CN" sz="1400" dirty="0">
                <a:solidFill>
                  <a:schemeClr val="dk1"/>
                </a:solidFill>
                <a:sym typeface="Arial" panose="020B0604020202020204"/>
              </a:rPr>
              <a:t>actor</a:t>
            </a:r>
            <a:r>
              <a:rPr lang="zh-CN" altLang="en-US" sz="1400" dirty="0">
                <a:solidFill>
                  <a:schemeClr val="dk1"/>
                </a:solidFill>
                <a:sym typeface="Arial" panose="020B0604020202020204"/>
              </a:rPr>
              <a:t>）与值网络 </a:t>
            </a:r>
            <a:r>
              <a:rPr lang="en-US" altLang="zh-CN" sz="1400" dirty="0">
                <a:solidFill>
                  <a:schemeClr val="dk1"/>
                </a:solidFill>
                <a:sym typeface="Arial" panose="020B0604020202020204"/>
              </a:rPr>
              <a:t>(critic)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BD98D4D-FF12-0266-5B88-1DB7FF6EFF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109</a:t>
            </a:fld>
            <a:endParaRPr lang="en-US" altLang="zh-CN"/>
          </a:p>
        </p:txBody>
      </p:sp>
      <p:sp>
        <p:nvSpPr>
          <p:cNvPr id="18" name="小标题">
            <a:extLst>
              <a:ext uri="{FF2B5EF4-FFF2-40B4-BE49-F238E27FC236}">
                <a16:creationId xmlns:a16="http://schemas.microsoft.com/office/drawing/2014/main" id="{85FA5EA5-E1B3-079A-D04D-87D0A199A8ED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Model-based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DreamerV3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21" name="图片占位符 1">
            <a:extLst>
              <a:ext uri="{FF2B5EF4-FFF2-40B4-BE49-F238E27FC236}">
                <a16:creationId xmlns:a16="http://schemas.microsoft.com/office/drawing/2014/main" id="{53968F79-3427-0DEE-58E6-6B41415C9F08}"/>
              </a:ext>
            </a:extLst>
          </p:cNvPr>
          <p:cNvSpPr txBox="1">
            <a:spLocks/>
          </p:cNvSpPr>
          <p:nvPr/>
        </p:nvSpPr>
        <p:spPr>
          <a:xfrm>
            <a:off x="5487435" y="6262521"/>
            <a:ext cx="6617217" cy="330512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Hafner,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Danijar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, et al. "Mastering diverse domains through world models."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arXiv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</a:rPr>
              <a:t> preprint arXiv:2301.04104 (2023).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C35566-1131-C770-552E-176FEDD91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6" y="3498749"/>
            <a:ext cx="4184552" cy="1322751"/>
          </a:xfrm>
          <a:prstGeom prst="rect">
            <a:avLst/>
          </a:prstGeom>
        </p:spPr>
      </p:pic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AE0EB1A5-F8A5-807D-C94D-388FB0DCC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98" y="955939"/>
            <a:ext cx="3005089" cy="2323318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9F37F174-2E0F-8023-B6F7-AFC288880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320" y="1052539"/>
            <a:ext cx="4827373" cy="328110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938C58C-1593-4409-C0D1-325C568005BA}"/>
              </a:ext>
            </a:extLst>
          </p:cNvPr>
          <p:cNvSpPr txBox="1"/>
          <p:nvPr/>
        </p:nvSpPr>
        <p:spPr>
          <a:xfrm>
            <a:off x="6218336" y="4561301"/>
            <a:ext cx="5155416" cy="1449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177800" lvl="2" indent="0">
              <a:lnSpc>
                <a:spcPct val="90000"/>
              </a:lnSpc>
              <a:buClr>
                <a:schemeClr val="dk1"/>
              </a:buClr>
              <a:buSzPts val="2800"/>
            </a:pPr>
            <a:r>
              <a:rPr lang="en-US" altLang="zh-CN" b="1" dirty="0"/>
              <a:t>2.</a:t>
            </a:r>
            <a:r>
              <a:rPr lang="zh-CN" altLang="en-US" b="1" dirty="0"/>
              <a:t> 从模型中学习行为</a:t>
            </a: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endParaRPr lang="en-US" altLang="zh-CN" sz="1600" dirty="0">
              <a:solidFill>
                <a:schemeClr val="dk1"/>
              </a:solidFill>
              <a:sym typeface="Arial" panose="020B0604020202020204"/>
            </a:endParaRP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zh-CN" altLang="en-US" sz="1600" dirty="0">
                <a:solidFill>
                  <a:schemeClr val="dk1"/>
                </a:solidFill>
                <a:sym typeface="Arial" panose="020B0604020202020204"/>
              </a:rPr>
              <a:t>从学习的模型中 </a:t>
            </a:r>
            <a:r>
              <a:rPr lang="en-US" altLang="zh-CN" sz="1600" dirty="0">
                <a:solidFill>
                  <a:schemeClr val="dk1"/>
                </a:solidFill>
                <a:sym typeface="Arial" panose="020B0604020202020204"/>
              </a:rPr>
              <a:t>rollout</a:t>
            </a:r>
            <a:r>
              <a:rPr lang="zh-CN" altLang="en-US" sz="1600" dirty="0">
                <a:solidFill>
                  <a:schemeClr val="dk1"/>
                </a:solidFill>
                <a:sym typeface="Arial" panose="020B0604020202020204"/>
              </a:rPr>
              <a:t> 得到</a:t>
            </a:r>
            <a:r>
              <a:rPr lang="en-US" altLang="zh-CN" sz="1600" dirty="0">
                <a:solidFill>
                  <a:schemeClr val="dk1"/>
                </a:solidFill>
                <a:sym typeface="Arial" panose="020B0604020202020204"/>
              </a:rPr>
              <a:t>imagined trajectory, </a:t>
            </a:r>
            <a:r>
              <a:rPr lang="zh-CN" altLang="en-US" sz="1600" dirty="0">
                <a:solidFill>
                  <a:schemeClr val="dk1"/>
                </a:solidFill>
                <a:sym typeface="Arial" panose="020B0604020202020204"/>
              </a:rPr>
              <a:t>然后学习相应的 </a:t>
            </a:r>
            <a:r>
              <a:rPr lang="en-US" altLang="zh-CN" sz="1600" dirty="0">
                <a:solidFill>
                  <a:schemeClr val="dk1"/>
                </a:solidFill>
                <a:sym typeface="Arial" panose="020B0604020202020204"/>
              </a:rPr>
              <a:t>actor</a:t>
            </a:r>
            <a:r>
              <a:rPr lang="zh-CN" altLang="en-US" sz="1600" dirty="0">
                <a:solidFill>
                  <a:schemeClr val="dk1"/>
                </a:solidFill>
                <a:sym typeface="Arial" panose="020B0604020202020204"/>
              </a:rPr>
              <a:t> 和 </a:t>
            </a:r>
            <a:r>
              <a:rPr lang="en-US" altLang="zh-CN" sz="1600" dirty="0">
                <a:solidFill>
                  <a:schemeClr val="dk1"/>
                </a:solidFill>
                <a:sym typeface="Arial" panose="020B0604020202020204"/>
              </a:rPr>
              <a:t>critic</a:t>
            </a: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zh-CN" altLang="en-US" sz="1600" dirty="0"/>
              <a:t>利用 </a:t>
            </a:r>
            <a:r>
              <a:rPr lang="en-US" altLang="zh-CN" sz="1600" dirty="0"/>
              <a:t>TD-target</a:t>
            </a:r>
            <a:r>
              <a:rPr lang="zh-CN" altLang="en-US" sz="1600" dirty="0"/>
              <a:t> 作为目标更新 </a:t>
            </a:r>
            <a:r>
              <a:rPr lang="en-US" altLang="zh-CN" sz="1600" dirty="0"/>
              <a:t>critic</a:t>
            </a:r>
          </a:p>
          <a:p>
            <a:pPr marL="463550" lvl="2" indent="-285750">
              <a:lnSpc>
                <a:spcPct val="90000"/>
              </a:lnSpc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zh-CN" altLang="en-US" sz="1600" dirty="0"/>
              <a:t>利用 </a:t>
            </a:r>
            <a:r>
              <a:rPr lang="en-US" altLang="zh-CN" sz="1600" dirty="0"/>
              <a:t>REINFORCE</a:t>
            </a:r>
            <a:r>
              <a:rPr lang="zh-CN" altLang="en-US" sz="1600" dirty="0"/>
              <a:t> 或策略梯度更新 </a:t>
            </a:r>
            <a:r>
              <a:rPr lang="en-US" altLang="zh-CN" sz="1600" dirty="0"/>
              <a:t>actor</a:t>
            </a:r>
            <a:endParaRPr lang="zh-CN" altLang="en-US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BE555AD-54EC-121C-28DF-0A769F7DD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7572" y="74799"/>
            <a:ext cx="2010748" cy="71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998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E8D840AD-2017-8A80-3133-B41E6E11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78" y="822537"/>
            <a:ext cx="4859718" cy="2553701"/>
          </a:xfrm>
          <a:prstGeom prst="rect">
            <a:avLst/>
          </a:prstGeom>
        </p:spPr>
      </p:pic>
      <p:pic>
        <p:nvPicPr>
          <p:cNvPr id="21" name="Screen Shot 2022-10-13 at 10.31.38 PM.png" descr="Screen Shot 2022-10-13 at 10.31.38 PM.png">
            <a:extLst>
              <a:ext uri="{FF2B5EF4-FFF2-40B4-BE49-F238E27FC236}">
                <a16:creationId xmlns:a16="http://schemas.microsoft.com/office/drawing/2014/main" id="{F5A56DC4-FD71-D4AB-54C2-F4635122F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8" y="1075175"/>
            <a:ext cx="4966583" cy="2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480598" y="217055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The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Bitter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Lesson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C6127A-C7BF-EFFB-533C-2692354989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25184C-8A78-C1C1-B7D0-59F587DCD73D}"/>
              </a:ext>
            </a:extLst>
          </p:cNvPr>
          <p:cNvSpPr txBox="1"/>
          <p:nvPr/>
        </p:nvSpPr>
        <p:spPr>
          <a:xfrm>
            <a:off x="6531607" y="6457928"/>
            <a:ext cx="481828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 dirty="0"/>
              <a:t>https://www.cs.utexas.edu/~eunsol/courses/data/bitter_lesson.pdf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A4C19E-054C-7408-956B-EA87C56E45E4}"/>
              </a:ext>
            </a:extLst>
          </p:cNvPr>
          <p:cNvSpPr txBox="1"/>
          <p:nvPr/>
        </p:nvSpPr>
        <p:spPr>
          <a:xfrm>
            <a:off x="5789085" y="4300698"/>
            <a:ext cx="6261904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lvl="1" indent="-285750">
              <a:buFont typeface="Wingdings" pitchFamily="2" charset="2"/>
              <a:buChar char="Ø"/>
            </a:pPr>
            <a:r>
              <a:rPr lang="zh-CN" altLang="en-US" sz="1600" b="1" i="0" dirty="0">
                <a:solidFill>
                  <a:srgbClr val="000000"/>
                </a:solidFill>
                <a:effectLst/>
                <a:latin typeface="PingFang SC"/>
              </a:rPr>
              <a:t>摩尔定律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PingFang SC"/>
              </a:rPr>
              <a:t>，即单位计算成本持续以指数级下降。</a:t>
            </a:r>
            <a:endParaRPr lang="en-US" altLang="zh-CN" sz="16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285750" lvl="1" indent="-285750">
              <a:buFont typeface="Wingdings" pitchFamily="2" charset="2"/>
              <a:buChar char="Ø"/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PingFang SC"/>
              </a:rPr>
              <a:t>从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PingFang SC"/>
              </a:rPr>
              <a:t>70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PingFang SC"/>
              </a:rPr>
              <a:t>年的人工智能研究中可以汲取的最大教训是，</a:t>
            </a:r>
            <a:r>
              <a:rPr lang="zh-CN" altLang="en-US" sz="1600" b="1" i="0" dirty="0">
                <a:solidFill>
                  <a:srgbClr val="0070C0"/>
                </a:solidFill>
                <a:effectLst/>
                <a:latin typeface="PingFang SC"/>
              </a:rPr>
              <a:t>利用</a:t>
            </a:r>
            <a:r>
              <a:rPr lang="zh-CN" altLang="en-US" sz="1600" b="1" dirty="0">
                <a:solidFill>
                  <a:srgbClr val="0070C0"/>
                </a:solidFill>
                <a:latin typeface="PingFang SC"/>
              </a:rPr>
              <a:t>好</a:t>
            </a:r>
            <a:r>
              <a:rPr lang="zh-CN" altLang="en-US" sz="1600" b="1" i="0" dirty="0">
                <a:solidFill>
                  <a:srgbClr val="0070C0"/>
                </a:solidFill>
                <a:effectLst/>
                <a:latin typeface="PingFang SC"/>
              </a:rPr>
              <a:t>计算能力的通用方法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PingFang SC"/>
              </a:rPr>
              <a:t>最终是最有效的，而且优势显著。</a:t>
            </a:r>
            <a:endParaRPr lang="en-US" altLang="zh-CN" sz="1600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285750" lvl="1" indent="-285750"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05073B"/>
                </a:solidFill>
                <a:effectLst/>
                <a:latin typeface="-apple-system"/>
              </a:rPr>
              <a:t>由于</a:t>
            </a:r>
            <a:r>
              <a:rPr lang="zh-CN" altLang="en-US" sz="1600" b="1" dirty="0">
                <a:solidFill>
                  <a:srgbClr val="05073B"/>
                </a:solidFill>
                <a:effectLst/>
                <a:latin typeface="-apple-system"/>
              </a:rPr>
              <a:t>心智</a:t>
            </a:r>
            <a:r>
              <a:rPr lang="zh-CN" altLang="en-US" sz="1600" dirty="0">
                <a:solidFill>
                  <a:srgbClr val="05073B"/>
                </a:solidFill>
                <a:effectLst/>
                <a:latin typeface="-apple-system"/>
              </a:rPr>
              <a:t>的复杂性难以预测，我们应避免试图用简单方法去解释它，而应</a:t>
            </a:r>
            <a:r>
              <a:rPr lang="zh-CN" altLang="en-US" sz="1600" dirty="0">
                <a:solidFill>
                  <a:schemeClr val="accent1"/>
                </a:solidFill>
                <a:effectLst/>
                <a:latin typeface="-apple-system"/>
              </a:rPr>
              <a:t>鼓励人工智能系统自主发展出能够理解和捕捉这种复杂性</a:t>
            </a:r>
            <a:r>
              <a:rPr lang="zh-CN" altLang="en-US" sz="1600" dirty="0">
                <a:solidFill>
                  <a:srgbClr val="05073B"/>
                </a:solidFill>
                <a:effectLst/>
                <a:latin typeface="-apple-system"/>
              </a:rPr>
              <a:t>的全新方法，而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-apple-system"/>
              </a:rPr>
              <a:t>不是仅仅复制人类已有的知识和见解</a:t>
            </a:r>
            <a:r>
              <a:rPr lang="zh-CN" altLang="en-US" sz="1600" dirty="0">
                <a:solidFill>
                  <a:srgbClr val="05073B"/>
                </a:solidFill>
                <a:effectLst/>
                <a:latin typeface="-apple-system"/>
              </a:rPr>
              <a:t>。只有这样，人工智能才能真正像人类一样去探索和发现未知世界。</a:t>
            </a:r>
            <a:endParaRPr lang="zh-CN" altLang="en-US" sz="1600" dirty="0"/>
          </a:p>
        </p:txBody>
      </p:sp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3C9E0B4B-A12F-6184-78F9-880A105F13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50" y="4300698"/>
            <a:ext cx="5333682" cy="17053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9091184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17" name="小标题"/>
          <p:cNvSpPr txBox="1"/>
          <p:nvPr/>
        </p:nvSpPr>
        <p:spPr>
          <a:xfrm>
            <a:off x="1434296" y="1250211"/>
            <a:ext cx="8822680" cy="125136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第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节 ：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RL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 基础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: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值函数，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TD,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Q-learning,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PG,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A2C,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PPO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与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简介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</a:endParaRPr>
          </a:p>
          <a:p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MCTS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8CAFD788-984C-A1EF-415A-346061BF59AB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9" name="小标题">
            <a:extLst>
              <a:ext uri="{FF2B5EF4-FFF2-40B4-BE49-F238E27FC236}">
                <a16:creationId xmlns:a16="http://schemas.microsoft.com/office/drawing/2014/main" id="{9B60D0E5-8641-D7E2-D020-FEB5D3663F33}"/>
              </a:ext>
            </a:extLst>
          </p:cNvPr>
          <p:cNvSpPr txBox="1"/>
          <p:nvPr/>
        </p:nvSpPr>
        <p:spPr>
          <a:xfrm>
            <a:off x="1434296" y="5074310"/>
            <a:ext cx="8822680" cy="101566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2"/>
                </a:solidFill>
              </a:rPr>
              <a:t>第</a:t>
            </a:r>
            <a:r>
              <a:rPr lang="en-US" altLang="zh-CN" sz="1800" dirty="0">
                <a:solidFill>
                  <a:schemeClr val="tx2"/>
                </a:solidFill>
              </a:rPr>
              <a:t>3</a:t>
            </a:r>
            <a:r>
              <a:rPr lang="zh-CN" altLang="en-US" sz="1800" dirty="0">
                <a:solidFill>
                  <a:schemeClr val="tx2"/>
                </a:solidFill>
              </a:rPr>
              <a:t>节</a:t>
            </a:r>
            <a:r>
              <a:rPr lang="en-US" altLang="zh-CN" sz="1800" dirty="0">
                <a:solidFill>
                  <a:schemeClr val="tx2"/>
                </a:solidFill>
              </a:rPr>
              <a:t>:</a:t>
            </a:r>
            <a:r>
              <a:rPr lang="zh-CN" altLang="en-US" sz="1800" dirty="0">
                <a:solidFill>
                  <a:schemeClr val="tx2"/>
                </a:solidFill>
              </a:rPr>
              <a:t> 面向通用决策场景的 </a:t>
            </a:r>
            <a:r>
              <a:rPr lang="en-US" altLang="zh-CN" sz="1800" dirty="0">
                <a:solidFill>
                  <a:schemeClr val="tx2"/>
                </a:solidFill>
              </a:rPr>
              <a:t>MCTS+RL </a:t>
            </a:r>
            <a:r>
              <a:rPr lang="zh-CN" altLang="en-US" sz="1800" dirty="0">
                <a:solidFill>
                  <a:schemeClr val="tx2"/>
                </a:solidFill>
              </a:rPr>
              <a:t>基准框架</a:t>
            </a:r>
            <a:r>
              <a:rPr lang="en-US" altLang="zh-CN" sz="1800" dirty="0">
                <a:solidFill>
                  <a:schemeClr val="tx2"/>
                </a:solidFill>
              </a:rPr>
              <a:t>: </a:t>
            </a:r>
            <a:r>
              <a:rPr lang="en-US" altLang="zh-CN" sz="1800" dirty="0" err="1">
                <a:solidFill>
                  <a:schemeClr val="tx2"/>
                </a:solidFill>
              </a:rPr>
              <a:t>LightZero</a:t>
            </a:r>
            <a:r>
              <a:rPr lang="zh-CN" altLang="en-US" sz="1800" dirty="0">
                <a:solidFill>
                  <a:schemeClr val="tx2"/>
                </a:solidFill>
              </a:rPr>
              <a:t> 及其改进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110</a:t>
            </a:fld>
            <a:endParaRPr lang="en-US" altLang="zh-CN"/>
          </a:p>
        </p:txBody>
      </p:sp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950BD0C3-CB29-7402-30A5-F86DAC005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60326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MCTS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8CAFD788-984C-A1EF-415A-346061BF59AB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9" name="小标题">
            <a:extLst>
              <a:ext uri="{FF2B5EF4-FFF2-40B4-BE49-F238E27FC236}">
                <a16:creationId xmlns:a16="http://schemas.microsoft.com/office/drawing/2014/main" id="{9B60D0E5-8641-D7E2-D020-FEB5D3663F33}"/>
              </a:ext>
            </a:extLst>
          </p:cNvPr>
          <p:cNvSpPr txBox="1"/>
          <p:nvPr/>
        </p:nvSpPr>
        <p:spPr>
          <a:xfrm>
            <a:off x="1434296" y="5074310"/>
            <a:ext cx="8822680" cy="101566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2"/>
                </a:solidFill>
              </a:rPr>
              <a:t>第</a:t>
            </a:r>
            <a:r>
              <a:rPr lang="en-US" altLang="zh-CN" sz="1800" dirty="0">
                <a:solidFill>
                  <a:schemeClr val="tx2"/>
                </a:solidFill>
              </a:rPr>
              <a:t>3</a:t>
            </a:r>
            <a:r>
              <a:rPr lang="zh-CN" altLang="en-US" sz="1800" dirty="0">
                <a:solidFill>
                  <a:schemeClr val="tx2"/>
                </a:solidFill>
              </a:rPr>
              <a:t>节</a:t>
            </a:r>
            <a:r>
              <a:rPr lang="en-US" altLang="zh-CN" sz="1800" dirty="0">
                <a:solidFill>
                  <a:schemeClr val="tx2"/>
                </a:solidFill>
              </a:rPr>
              <a:t>:</a:t>
            </a:r>
            <a:r>
              <a:rPr lang="zh-CN" altLang="en-US" sz="1800" dirty="0">
                <a:solidFill>
                  <a:schemeClr val="tx2"/>
                </a:solidFill>
              </a:rPr>
              <a:t> 面向通用决策场景的 </a:t>
            </a:r>
            <a:r>
              <a:rPr lang="en-US" altLang="zh-CN" sz="1800" dirty="0">
                <a:solidFill>
                  <a:schemeClr val="tx2"/>
                </a:solidFill>
              </a:rPr>
              <a:t>MCTS+RL </a:t>
            </a:r>
            <a:r>
              <a:rPr lang="zh-CN" altLang="en-US" sz="1800" dirty="0">
                <a:solidFill>
                  <a:schemeClr val="tx2"/>
                </a:solidFill>
              </a:rPr>
              <a:t>基准框架</a:t>
            </a:r>
            <a:r>
              <a:rPr lang="en-US" altLang="zh-CN" sz="1800" dirty="0">
                <a:solidFill>
                  <a:schemeClr val="tx2"/>
                </a:solidFill>
              </a:rPr>
              <a:t>: </a:t>
            </a:r>
            <a:r>
              <a:rPr lang="en-US" altLang="zh-CN" sz="1800" dirty="0" err="1">
                <a:solidFill>
                  <a:schemeClr val="tx2"/>
                </a:solidFill>
              </a:rPr>
              <a:t>LightZero</a:t>
            </a:r>
            <a:r>
              <a:rPr lang="zh-CN" altLang="en-US" sz="1800" dirty="0">
                <a:solidFill>
                  <a:schemeClr val="tx2"/>
                </a:solidFill>
              </a:rPr>
              <a:t> 及其改进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111</a:t>
            </a:fld>
            <a:endParaRPr lang="en-US" altLang="zh-CN"/>
          </a:p>
        </p:txBody>
      </p:sp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9EADCEE4-E6AC-20DB-BBEA-F2EBAD30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  <p:sp>
        <p:nvSpPr>
          <p:cNvPr id="4" name="小标题">
            <a:extLst>
              <a:ext uri="{FF2B5EF4-FFF2-40B4-BE49-F238E27FC236}">
                <a16:creationId xmlns:a16="http://schemas.microsoft.com/office/drawing/2014/main" id="{C38D3877-4FD8-7719-D891-91EDA6C7634F}"/>
              </a:ext>
            </a:extLst>
          </p:cNvPr>
          <p:cNvSpPr txBox="1"/>
          <p:nvPr/>
        </p:nvSpPr>
        <p:spPr>
          <a:xfrm>
            <a:off x="1434296" y="1250211"/>
            <a:ext cx="8822680" cy="125136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第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节 ：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RL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 基础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: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值函数，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TD,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Q-learning,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PG,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A2C,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PPO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与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简介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</a:endParaRPr>
          </a:p>
          <a:p>
            <a:endParaRPr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67416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决策时规划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112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C98FB9-6E4E-C597-2D1F-E3C13473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9" y="2710929"/>
            <a:ext cx="3035843" cy="1971602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40398392-C14F-83EB-DEA1-1BDB71ACBB3A}"/>
              </a:ext>
            </a:extLst>
          </p:cNvPr>
          <p:cNvSpPr/>
          <p:nvPr/>
        </p:nvSpPr>
        <p:spPr>
          <a:xfrm>
            <a:off x="677732" y="1723567"/>
            <a:ext cx="10456433" cy="202054"/>
          </a:xfrm>
          <a:prstGeom prst="rightArrow">
            <a:avLst/>
          </a:prstGeom>
          <a:solidFill>
            <a:srgbClr val="0070C0"/>
          </a:solidFill>
          <a:ln w="12700" cap="flat">
            <a:solidFill>
              <a:srgbClr val="0070C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16C32F-AF51-176A-E40F-6F38620EF25A}"/>
              </a:ext>
            </a:extLst>
          </p:cNvPr>
          <p:cNvSpPr txBox="1"/>
          <p:nvPr/>
        </p:nvSpPr>
        <p:spPr>
          <a:xfrm>
            <a:off x="1794108" y="1366196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Helvetica" pitchFamily="2" charset="0"/>
              </a:rPr>
              <a:t>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3E873E-1A2C-D695-9F04-49E01D1874B2}"/>
              </a:ext>
            </a:extLst>
          </p:cNvPr>
          <p:cNvSpPr txBox="1"/>
          <p:nvPr/>
        </p:nvSpPr>
        <p:spPr>
          <a:xfrm>
            <a:off x="4157306" y="1327035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t</a:t>
            </a:r>
            <a:r>
              <a:rPr lang="en-US" altLang="zh-CN" dirty="0">
                <a:effectLst/>
                <a:latin typeface="Helvetica" pitchFamily="2" charset="0"/>
              </a:rPr>
              <a:t>+1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3333A5-169E-E5BE-CAB7-F6D61FFD5AE9}"/>
              </a:ext>
            </a:extLst>
          </p:cNvPr>
          <p:cNvSpPr txBox="1"/>
          <p:nvPr/>
        </p:nvSpPr>
        <p:spPr>
          <a:xfrm>
            <a:off x="7017573" y="1303761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C17C40-A14B-64F0-7DC8-105BF96C6389}"/>
              </a:ext>
            </a:extLst>
          </p:cNvPr>
          <p:cNvSpPr txBox="1"/>
          <p:nvPr/>
        </p:nvSpPr>
        <p:spPr>
          <a:xfrm>
            <a:off x="10220762" y="1325549"/>
            <a:ext cx="4066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T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F423B1-7D95-E315-17B6-23B16AB7348E}"/>
              </a:ext>
            </a:extLst>
          </p:cNvPr>
          <p:cNvSpPr txBox="1"/>
          <p:nvPr/>
        </p:nvSpPr>
        <p:spPr>
          <a:xfrm>
            <a:off x="9686868" y="1842153"/>
            <a:ext cx="15268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decision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time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AEAC22B-05A9-3C67-2898-6B8E34AD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70" y="2666315"/>
            <a:ext cx="3293108" cy="21386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0AA47D9-4568-0377-606E-83332189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673" y="2710929"/>
            <a:ext cx="3293108" cy="213868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CEEBCF6-D6BB-BC3C-06FB-3C4E6913C31B}"/>
              </a:ext>
            </a:extLst>
          </p:cNvPr>
          <p:cNvSpPr txBox="1"/>
          <p:nvPr/>
        </p:nvSpPr>
        <p:spPr>
          <a:xfrm>
            <a:off x="7017573" y="3239033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…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1B6887E-AA40-4EF2-0F3F-CF1F6E23F85C}"/>
              </a:ext>
            </a:extLst>
          </p:cNvPr>
          <p:cNvSpPr/>
          <p:nvPr/>
        </p:nvSpPr>
        <p:spPr>
          <a:xfrm>
            <a:off x="267057" y="2282992"/>
            <a:ext cx="2994005" cy="354007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12700" cap="flat">
            <a:solidFill>
              <a:srgbClr val="4472C4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83A9DF3-156D-4889-3F6A-80FE21D9DD79}"/>
              </a:ext>
            </a:extLst>
          </p:cNvPr>
          <p:cNvSpPr/>
          <p:nvPr/>
        </p:nvSpPr>
        <p:spPr>
          <a:xfrm>
            <a:off x="3410232" y="2256086"/>
            <a:ext cx="3293108" cy="354007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12700" cap="flat">
            <a:solidFill>
              <a:srgbClr val="4472C4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F0E5634-1F28-2E1D-493A-24C5375C6331}"/>
              </a:ext>
            </a:extLst>
          </p:cNvPr>
          <p:cNvSpPr/>
          <p:nvPr/>
        </p:nvSpPr>
        <p:spPr>
          <a:xfrm>
            <a:off x="8567666" y="2282159"/>
            <a:ext cx="3293108" cy="354007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12700" cap="flat">
            <a:solidFill>
              <a:srgbClr val="4472C4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CDB5C94-F50E-76A7-41DC-AF8ADA1588B1}"/>
              </a:ext>
            </a:extLst>
          </p:cNvPr>
          <p:cNvSpPr/>
          <p:nvPr/>
        </p:nvSpPr>
        <p:spPr>
          <a:xfrm>
            <a:off x="184150" y="1288623"/>
            <a:ext cx="11740792" cy="4810963"/>
          </a:xfrm>
          <a:prstGeom prst="roundRect">
            <a:avLst/>
          </a:prstGeom>
          <a:noFill/>
          <a:ln w="12700" cap="flat">
            <a:solidFill>
              <a:srgbClr val="0070C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D19D85-D693-1853-31A9-77A5F1791526}"/>
              </a:ext>
            </a:extLst>
          </p:cNvPr>
          <p:cNvSpPr txBox="1"/>
          <p:nvPr/>
        </p:nvSpPr>
        <p:spPr>
          <a:xfrm>
            <a:off x="1111663" y="5226484"/>
            <a:ext cx="15268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/>
                <a:latin typeface="Helvetica" pitchFamily="2" charset="0"/>
              </a:rPr>
              <a:t>planning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C7D25D-85C4-527C-548C-5B59D45BB5A5}"/>
              </a:ext>
            </a:extLst>
          </p:cNvPr>
          <p:cNvSpPr txBox="1"/>
          <p:nvPr/>
        </p:nvSpPr>
        <p:spPr>
          <a:xfrm>
            <a:off x="4337745" y="5226484"/>
            <a:ext cx="15268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/>
                <a:latin typeface="Helvetica" pitchFamily="2" charset="0"/>
              </a:rPr>
              <a:t>planning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23CFA9A-884C-4852-00D0-C3C01037C7B1}"/>
              </a:ext>
            </a:extLst>
          </p:cNvPr>
          <p:cNvSpPr txBox="1"/>
          <p:nvPr/>
        </p:nvSpPr>
        <p:spPr>
          <a:xfrm>
            <a:off x="9700971" y="5259989"/>
            <a:ext cx="15268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/>
                <a:latin typeface="Helvetica" pitchFamily="2" charset="0"/>
              </a:rPr>
              <a:t>planning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79EF48-AEBA-E3BF-A659-83FD5BD1A23F}"/>
              </a:ext>
            </a:extLst>
          </p:cNvPr>
          <p:cNvSpPr txBox="1"/>
          <p:nvPr/>
        </p:nvSpPr>
        <p:spPr>
          <a:xfrm>
            <a:off x="6739644" y="251972"/>
            <a:ext cx="395731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Helvetica" pitchFamily="2" charset="0"/>
              </a:rPr>
              <a:t>“不念过去，关注当下，畅想未来”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7E8562B-FF4B-8E6C-6753-7124F0148EEA}"/>
              </a:ext>
            </a:extLst>
          </p:cNvPr>
          <p:cNvSpPr txBox="1"/>
          <p:nvPr/>
        </p:nvSpPr>
        <p:spPr>
          <a:xfrm>
            <a:off x="2734756" y="6306940"/>
            <a:ext cx="849307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/>
              <a:t>https://www.bilibili.com/video/BV1cY4y1i785/?spm_id_from=333.788&amp;vd_source=a1f7946d7a8a440f8ecb827987fdd788</a:t>
            </a:r>
          </a:p>
        </p:txBody>
      </p:sp>
    </p:spTree>
    <p:extLst>
      <p:ext uri="{BB962C8B-B14F-4D97-AF65-F5344CB8AC3E}">
        <p14:creationId xmlns:p14="http://schemas.microsoft.com/office/powerpoint/2010/main" val="3079130321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决策时规划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113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C98FB9-6E4E-C597-2D1F-E3C13473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19" y="2710929"/>
            <a:ext cx="3035843" cy="1971602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40398392-C14F-83EB-DEA1-1BDB71ACBB3A}"/>
              </a:ext>
            </a:extLst>
          </p:cNvPr>
          <p:cNvSpPr/>
          <p:nvPr/>
        </p:nvSpPr>
        <p:spPr>
          <a:xfrm>
            <a:off x="677732" y="1723567"/>
            <a:ext cx="10456433" cy="202054"/>
          </a:xfrm>
          <a:prstGeom prst="rightArrow">
            <a:avLst/>
          </a:prstGeom>
          <a:solidFill>
            <a:srgbClr val="0070C0"/>
          </a:solidFill>
          <a:ln w="12700" cap="flat">
            <a:solidFill>
              <a:srgbClr val="0070C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16C32F-AF51-176A-E40F-6F38620EF25A}"/>
              </a:ext>
            </a:extLst>
          </p:cNvPr>
          <p:cNvSpPr txBox="1"/>
          <p:nvPr/>
        </p:nvSpPr>
        <p:spPr>
          <a:xfrm>
            <a:off x="1523307" y="1339892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Helvetica" pitchFamily="2" charset="0"/>
              </a:rPr>
              <a:t>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3E873E-1A2C-D695-9F04-49E01D1874B2}"/>
              </a:ext>
            </a:extLst>
          </p:cNvPr>
          <p:cNvSpPr txBox="1"/>
          <p:nvPr/>
        </p:nvSpPr>
        <p:spPr>
          <a:xfrm>
            <a:off x="4509075" y="1323758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t</a:t>
            </a:r>
            <a:r>
              <a:rPr lang="en-US" altLang="zh-CN" dirty="0">
                <a:effectLst/>
                <a:latin typeface="Helvetica" pitchFamily="2" charset="0"/>
              </a:rPr>
              <a:t>+1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3333A5-169E-E5BE-CAB7-F6D61FFD5AE9}"/>
              </a:ext>
            </a:extLst>
          </p:cNvPr>
          <p:cNvSpPr txBox="1"/>
          <p:nvPr/>
        </p:nvSpPr>
        <p:spPr>
          <a:xfrm>
            <a:off x="7017573" y="1303761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C17C40-A14B-64F0-7DC8-105BF96C6389}"/>
              </a:ext>
            </a:extLst>
          </p:cNvPr>
          <p:cNvSpPr txBox="1"/>
          <p:nvPr/>
        </p:nvSpPr>
        <p:spPr>
          <a:xfrm>
            <a:off x="10220762" y="1325549"/>
            <a:ext cx="4066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T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F423B1-7D95-E315-17B6-23B16AB7348E}"/>
              </a:ext>
            </a:extLst>
          </p:cNvPr>
          <p:cNvSpPr txBox="1"/>
          <p:nvPr/>
        </p:nvSpPr>
        <p:spPr>
          <a:xfrm>
            <a:off x="9686868" y="1842153"/>
            <a:ext cx="15268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decision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time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AEAC22B-05A9-3C67-2898-6B8E34AD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70" y="2666315"/>
            <a:ext cx="3293108" cy="21386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0AA47D9-4568-0377-606E-83332189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673" y="2710929"/>
            <a:ext cx="3098266" cy="213868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CEEBCF6-D6BB-BC3C-06FB-3C4E6913C31B}"/>
              </a:ext>
            </a:extLst>
          </p:cNvPr>
          <p:cNvSpPr txBox="1"/>
          <p:nvPr/>
        </p:nvSpPr>
        <p:spPr>
          <a:xfrm>
            <a:off x="7017573" y="3239033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…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1B6887E-AA40-4EF2-0F3F-CF1F6E23F85C}"/>
              </a:ext>
            </a:extLst>
          </p:cNvPr>
          <p:cNvSpPr/>
          <p:nvPr/>
        </p:nvSpPr>
        <p:spPr>
          <a:xfrm>
            <a:off x="267057" y="2282992"/>
            <a:ext cx="2994005" cy="354007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12700" cap="flat">
            <a:solidFill>
              <a:srgbClr val="4472C4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83A9DF3-156D-4889-3F6A-80FE21D9DD79}"/>
              </a:ext>
            </a:extLst>
          </p:cNvPr>
          <p:cNvSpPr/>
          <p:nvPr/>
        </p:nvSpPr>
        <p:spPr>
          <a:xfrm>
            <a:off x="3499066" y="2256086"/>
            <a:ext cx="3204273" cy="354007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12700" cap="flat">
            <a:solidFill>
              <a:srgbClr val="4472C4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F0E5634-1F28-2E1D-493A-24C5375C6331}"/>
              </a:ext>
            </a:extLst>
          </p:cNvPr>
          <p:cNvSpPr/>
          <p:nvPr/>
        </p:nvSpPr>
        <p:spPr>
          <a:xfrm>
            <a:off x="8689412" y="2282159"/>
            <a:ext cx="3082527" cy="354007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 w="12700" cap="flat">
            <a:solidFill>
              <a:srgbClr val="4472C4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CDB5C94-F50E-76A7-41DC-AF8ADA1588B1}"/>
              </a:ext>
            </a:extLst>
          </p:cNvPr>
          <p:cNvSpPr/>
          <p:nvPr/>
        </p:nvSpPr>
        <p:spPr>
          <a:xfrm>
            <a:off x="184150" y="1288623"/>
            <a:ext cx="11740792" cy="4810963"/>
          </a:xfrm>
          <a:prstGeom prst="roundRect">
            <a:avLst/>
          </a:prstGeom>
          <a:noFill/>
          <a:ln w="12700" cap="flat">
            <a:solidFill>
              <a:srgbClr val="0070C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D19D85-D693-1853-31A9-77A5F1791526}"/>
              </a:ext>
            </a:extLst>
          </p:cNvPr>
          <p:cNvSpPr txBox="1"/>
          <p:nvPr/>
        </p:nvSpPr>
        <p:spPr>
          <a:xfrm>
            <a:off x="1123166" y="4960599"/>
            <a:ext cx="15268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/>
                <a:latin typeface="Helvetica" pitchFamily="2" charset="0"/>
              </a:rPr>
              <a:t>planning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3C7D25D-85C4-527C-548C-5B59D45BB5A5}"/>
              </a:ext>
            </a:extLst>
          </p:cNvPr>
          <p:cNvSpPr txBox="1"/>
          <p:nvPr/>
        </p:nvSpPr>
        <p:spPr>
          <a:xfrm>
            <a:off x="4506979" y="4953801"/>
            <a:ext cx="15268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/>
                <a:latin typeface="Helvetica" pitchFamily="2" charset="0"/>
              </a:rPr>
              <a:t>planning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23CFA9A-884C-4852-00D0-C3C01037C7B1}"/>
              </a:ext>
            </a:extLst>
          </p:cNvPr>
          <p:cNvSpPr txBox="1"/>
          <p:nvPr/>
        </p:nvSpPr>
        <p:spPr>
          <a:xfrm>
            <a:off x="9660675" y="4920283"/>
            <a:ext cx="15268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/>
                <a:latin typeface="Helvetica" pitchFamily="2" charset="0"/>
              </a:rPr>
              <a:t>planning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79EF48-AEBA-E3BF-A659-83FD5BD1A23F}"/>
              </a:ext>
            </a:extLst>
          </p:cNvPr>
          <p:cNvSpPr txBox="1"/>
          <p:nvPr/>
        </p:nvSpPr>
        <p:spPr>
          <a:xfrm>
            <a:off x="6739644" y="251972"/>
            <a:ext cx="395731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Helvetica" pitchFamily="2" charset="0"/>
              </a:rPr>
              <a:t>“不念过去，</a:t>
            </a:r>
            <a:r>
              <a:rPr lang="zh-CN" altLang="en-US" b="1" dirty="0">
                <a:latin typeface="Helvetica" pitchFamily="2" charset="0"/>
              </a:rPr>
              <a:t>关注当下，畅想未来</a:t>
            </a:r>
            <a:r>
              <a:rPr lang="zh-CN" altLang="en-US" dirty="0">
                <a:latin typeface="Helvetica" pitchFamily="2" charset="0"/>
              </a:rPr>
              <a:t>”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7E8562B-FF4B-8E6C-6753-7124F0148EEA}"/>
              </a:ext>
            </a:extLst>
          </p:cNvPr>
          <p:cNvSpPr txBox="1"/>
          <p:nvPr/>
        </p:nvSpPr>
        <p:spPr>
          <a:xfrm>
            <a:off x="2734756" y="6306940"/>
            <a:ext cx="849307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/>
              <a:t>https://www.bilibili.com/video/BV1cY4y1i785/?spm_id_from=333.788&amp;vd_source=a1f7946d7a8a440f8ecb827987fdd788</a:t>
            </a:r>
          </a:p>
        </p:txBody>
      </p:sp>
      <p:pic>
        <p:nvPicPr>
          <p:cNvPr id="1028" name="Picture 4" descr="ai robot thinking">
            <a:extLst>
              <a:ext uri="{FF2B5EF4-FFF2-40B4-BE49-F238E27FC236}">
                <a16:creationId xmlns:a16="http://schemas.microsoft.com/office/drawing/2014/main" id="{173A3174-E85A-B564-6266-5052DAF43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5062" y="3025537"/>
            <a:ext cx="2578092" cy="17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i robot thinking">
            <a:extLst>
              <a:ext uri="{FF2B5EF4-FFF2-40B4-BE49-F238E27FC236}">
                <a16:creationId xmlns:a16="http://schemas.microsoft.com/office/drawing/2014/main" id="{A40CAF12-7491-F38D-3C8C-01886E8B7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30981" y="3032480"/>
            <a:ext cx="2578092" cy="17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i robot thinking">
            <a:extLst>
              <a:ext uri="{FF2B5EF4-FFF2-40B4-BE49-F238E27FC236}">
                <a16:creationId xmlns:a16="http://schemas.microsoft.com/office/drawing/2014/main" id="{DB23796B-3DEE-AFD2-F760-0D4AD1D92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67828" y="3022526"/>
            <a:ext cx="2578092" cy="17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174945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决策时规划：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Heuristic search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and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Rollout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algorithm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114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CE12C5-FA32-8D5E-63C1-2A6BC93D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30" y="1897420"/>
            <a:ext cx="6173119" cy="3329401"/>
          </a:xfrm>
          <a:prstGeom prst="rect">
            <a:avLst/>
          </a:prstGeom>
        </p:spPr>
      </p:pic>
      <p:sp>
        <p:nvSpPr>
          <p:cNvPr id="7" name="小标题">
            <a:extLst>
              <a:ext uri="{FF2B5EF4-FFF2-40B4-BE49-F238E27FC236}">
                <a16:creationId xmlns:a16="http://schemas.microsoft.com/office/drawing/2014/main" id="{E23C33C5-3703-8569-AC24-B1005A9CB583}"/>
              </a:ext>
            </a:extLst>
          </p:cNvPr>
          <p:cNvSpPr txBox="1"/>
          <p:nvPr/>
        </p:nvSpPr>
        <p:spPr>
          <a:xfrm>
            <a:off x="2395301" y="1043474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Heuristic search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7892B5-A07E-60E1-D0CD-A4334E641573}"/>
                  </a:ext>
                </a:extLst>
              </p:cNvPr>
              <p:cNvSpPr txBox="1"/>
              <p:nvPr/>
            </p:nvSpPr>
            <p:spPr>
              <a:xfrm>
                <a:off x="614980" y="1331895"/>
                <a:ext cx="6099586" cy="794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𝐦𝐚𝐱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7892B5-A07E-60E1-D0CD-A4334E64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0" y="1331895"/>
                <a:ext cx="6099586" cy="794961"/>
              </a:xfrm>
              <a:prstGeom prst="rect">
                <a:avLst/>
              </a:prstGeom>
              <a:blipFill>
                <a:blip r:embed="rId4"/>
                <a:stretch>
                  <a:fillRect t="-115625" b="-1578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445DAAA0-7058-6DE6-4FA3-EC24ECE95470}"/>
              </a:ext>
            </a:extLst>
          </p:cNvPr>
          <p:cNvSpPr txBox="1"/>
          <p:nvPr/>
        </p:nvSpPr>
        <p:spPr>
          <a:xfrm>
            <a:off x="2748669" y="6611816"/>
            <a:ext cx="849307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/>
              <a:t>https://www.bilibili.com/video/BV1cY4y1i785/?spm_id_from=333.788&amp;vd_source=a1f7946d7a8a440f8ecb827987fdd788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4DAB61-40F6-038D-23B2-420CEBC8C7DB}"/>
              </a:ext>
            </a:extLst>
          </p:cNvPr>
          <p:cNvSpPr txBox="1"/>
          <p:nvPr/>
        </p:nvSpPr>
        <p:spPr>
          <a:xfrm>
            <a:off x="335518" y="5380709"/>
            <a:ext cx="7225543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dirty="0">
                <a:latin typeface="Helvetica" pitchFamily="2" charset="0"/>
              </a:rPr>
              <a:t>已知</a:t>
            </a:r>
            <a:r>
              <a:rPr lang="zh-CN" altLang="en-US" sz="1600" dirty="0">
                <a:solidFill>
                  <a:srgbClr val="00B050"/>
                </a:solidFill>
                <a:latin typeface="Helvetica" pitchFamily="2" charset="0"/>
              </a:rPr>
              <a:t>环境模型</a:t>
            </a:r>
            <a:r>
              <a:rPr lang="zh-CN" altLang="en-US" sz="1600" dirty="0">
                <a:latin typeface="Helvetica" pitchFamily="2" charset="0"/>
              </a:rPr>
              <a:t>的情况下</a:t>
            </a:r>
            <a:r>
              <a:rPr lang="en-US" altLang="zh-CN" sz="1600" dirty="0">
                <a:latin typeface="Helvetica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elvetica" pitchFamily="2" charset="0"/>
              </a:rPr>
              <a:t>启发式：</a:t>
            </a:r>
            <a:r>
              <a:rPr lang="en-US" altLang="zh-CN" sz="1600" dirty="0">
                <a:latin typeface="Helvetica" pitchFamily="2" charset="0"/>
              </a:rPr>
              <a:t>optimal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bellman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equation,</a:t>
            </a:r>
            <a:r>
              <a:rPr lang="zh-CN" altLang="en-US" sz="1600" dirty="0">
                <a:latin typeface="Helvetica" pitchFamily="2" charset="0"/>
              </a:rPr>
              <a:t> 叶子节点使用手工近似 </a:t>
            </a:r>
            <a:r>
              <a:rPr lang="en-US" altLang="zh-CN" sz="1600" dirty="0">
                <a:latin typeface="Helvetica" pitchFamily="2" charset="0"/>
              </a:rPr>
              <a:t>value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elvetica" pitchFamily="2" charset="0"/>
              </a:rPr>
              <a:t>本质上是</a:t>
            </a:r>
            <a:r>
              <a:rPr lang="en-US" altLang="zh-CN" sz="1600" dirty="0">
                <a:latin typeface="Helvetica" pitchFamily="2" charset="0"/>
              </a:rPr>
              <a:t>Q</a:t>
            </a:r>
            <a:r>
              <a:rPr lang="zh-CN" altLang="en-US" sz="1600" dirty="0">
                <a:latin typeface="Helvetica" pitchFamily="2" charset="0"/>
              </a:rPr>
              <a:t>*的期望更新</a:t>
            </a:r>
            <a:endParaRPr lang="en-US" altLang="zh-CN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 深度与广度遍历。在状态动作空间巨大的环境中开销太大。</a:t>
            </a:r>
            <a:endParaRPr lang="en-US" altLang="zh-CN" sz="1600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858887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决策时规划：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Heuristic search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and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Rollout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algorithm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115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CE12C5-FA32-8D5E-63C1-2A6BC93D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30" y="1897420"/>
            <a:ext cx="6173119" cy="3329401"/>
          </a:xfrm>
          <a:prstGeom prst="rect">
            <a:avLst/>
          </a:prstGeom>
        </p:spPr>
      </p:pic>
      <p:sp>
        <p:nvSpPr>
          <p:cNvPr id="7" name="小标题">
            <a:extLst>
              <a:ext uri="{FF2B5EF4-FFF2-40B4-BE49-F238E27FC236}">
                <a16:creationId xmlns:a16="http://schemas.microsoft.com/office/drawing/2014/main" id="{E23C33C5-3703-8569-AC24-B1005A9CB583}"/>
              </a:ext>
            </a:extLst>
          </p:cNvPr>
          <p:cNvSpPr txBox="1"/>
          <p:nvPr/>
        </p:nvSpPr>
        <p:spPr>
          <a:xfrm>
            <a:off x="2395301" y="1043474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Heuristic search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8" name="小标题">
            <a:extLst>
              <a:ext uri="{FF2B5EF4-FFF2-40B4-BE49-F238E27FC236}">
                <a16:creationId xmlns:a16="http://schemas.microsoft.com/office/drawing/2014/main" id="{B7C0D375-9945-8029-C065-6E3623187995}"/>
              </a:ext>
            </a:extLst>
          </p:cNvPr>
          <p:cNvSpPr txBox="1"/>
          <p:nvPr/>
        </p:nvSpPr>
        <p:spPr>
          <a:xfrm>
            <a:off x="7766414" y="1014236"/>
            <a:ext cx="248156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Rollout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algorithm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7892B5-A07E-60E1-D0CD-A4334E641573}"/>
                  </a:ext>
                </a:extLst>
              </p:cNvPr>
              <p:cNvSpPr txBox="1"/>
              <p:nvPr/>
            </p:nvSpPr>
            <p:spPr>
              <a:xfrm>
                <a:off x="614980" y="1331895"/>
                <a:ext cx="6099586" cy="794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𝐚𝐱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7892B5-A07E-60E1-D0CD-A4334E64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0" y="1331895"/>
                <a:ext cx="6099586" cy="794961"/>
              </a:xfrm>
              <a:prstGeom prst="rect">
                <a:avLst/>
              </a:prstGeom>
              <a:blipFill>
                <a:blip r:embed="rId4"/>
                <a:stretch>
                  <a:fillRect t="-115625" b="-1578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445DAAA0-7058-6DE6-4FA3-EC24ECE95470}"/>
              </a:ext>
            </a:extLst>
          </p:cNvPr>
          <p:cNvSpPr txBox="1"/>
          <p:nvPr/>
        </p:nvSpPr>
        <p:spPr>
          <a:xfrm>
            <a:off x="2748669" y="6611816"/>
            <a:ext cx="849307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/>
              <a:t>https://www.bilibili.com/video/BV1cY4y1i785/?spm_id_from=333.788&amp;vd_source=a1f7946d7a8a440f8ecb827987fdd788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D1A709B-1E48-BCEA-2F24-91C46AEFE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414" y="1961687"/>
            <a:ext cx="2734844" cy="2203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EAB61C0-89A4-53BD-78BE-B7074E644643}"/>
                  </a:ext>
                </a:extLst>
              </p:cNvPr>
              <p:cNvSpPr txBox="1"/>
              <p:nvPr/>
            </p:nvSpPr>
            <p:spPr>
              <a:xfrm>
                <a:off x="6092414" y="1380489"/>
                <a:ext cx="6099586" cy="6109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zh-CN" alt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EAB61C0-89A4-53BD-78BE-B7074E644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414" y="1380489"/>
                <a:ext cx="6099586" cy="610936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80892DDD-1538-9D51-FD6B-ACF7CF84049C}"/>
              </a:ext>
            </a:extLst>
          </p:cNvPr>
          <p:cNvSpPr txBox="1"/>
          <p:nvPr/>
        </p:nvSpPr>
        <p:spPr>
          <a:xfrm>
            <a:off x="7186520" y="4230463"/>
            <a:ext cx="5005480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1" indent="0"/>
            <a:r>
              <a:rPr lang="zh-CN" altLang="en-US" sz="1400" dirty="0">
                <a:solidFill>
                  <a:srgbClr val="00B050"/>
                </a:solidFill>
                <a:latin typeface="Helvetica" pitchFamily="2" charset="0"/>
              </a:rPr>
              <a:t>环境模型未知，或</a:t>
            </a:r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scale</a:t>
            </a:r>
            <a:r>
              <a:rPr lang="zh-CN" altLang="en-US" sz="1400" dirty="0">
                <a:solidFill>
                  <a:srgbClr val="00B050"/>
                </a:solidFill>
                <a:latin typeface="Helvetica" pitchFamily="2" charset="0"/>
              </a:rPr>
              <a:t>太大</a:t>
            </a:r>
            <a:r>
              <a:rPr lang="zh-CN" altLang="en-US" sz="1400" dirty="0">
                <a:latin typeface="Helvetica" pitchFamily="2" charset="0"/>
              </a:rPr>
              <a:t>的情况下</a:t>
            </a:r>
            <a:r>
              <a:rPr lang="en-US" altLang="zh-CN" sz="1400" dirty="0">
                <a:latin typeface="Helvetica" pitchFamily="2" charset="0"/>
              </a:rPr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Helvetica" pitchFamily="2" charset="0"/>
              </a:rPr>
              <a:t>本质上是利用</a:t>
            </a:r>
            <a:r>
              <a:rPr lang="en-US" altLang="zh-CN" sz="1400" dirty="0">
                <a:latin typeface="Helvetica" pitchFamily="2" charset="0"/>
              </a:rPr>
              <a:t> Monte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Carlo</a:t>
            </a:r>
            <a:r>
              <a:rPr lang="zh-CN" altLang="en-US" sz="1400" dirty="0">
                <a:latin typeface="Helvetica" pitchFamily="2" charset="0"/>
              </a:rPr>
              <a:t> 采样估计</a:t>
            </a:r>
            <a:r>
              <a:rPr lang="en-US" altLang="zh-CN" sz="1400" dirty="0">
                <a:latin typeface="Helvetica" pitchFamily="2" charset="0"/>
              </a:rPr>
              <a:t>Q</a:t>
            </a:r>
            <a:r>
              <a:rPr lang="zh-CN" altLang="en-US" sz="1400" dirty="0">
                <a:latin typeface="Helvetica" pitchFamily="2" charset="0"/>
              </a:rPr>
              <a:t>值</a:t>
            </a:r>
            <a:endParaRPr lang="en-US" altLang="zh-CN" sz="1400" dirty="0"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Helvetica" pitchFamily="2" charset="0"/>
              </a:rPr>
              <a:t>可以通过控制模拟次数，来控制计算开销</a:t>
            </a:r>
            <a:endParaRPr lang="en-US" altLang="zh-CN" sz="1400" dirty="0">
              <a:latin typeface="Helvetica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对所有状态动作空间均匀探索，探索效率低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需要 </a:t>
            </a: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rollout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到游戏结束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每次新采样轨迹时缺乏对以前轨迹的利用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1" indent="0"/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1" indent="0"/>
            <a:endParaRPr lang="en-US" altLang="zh-CN" sz="1400" dirty="0"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1A66F30-06DB-E0BC-B535-0AA294C54C47}"/>
              </a:ext>
            </a:extLst>
          </p:cNvPr>
          <p:cNvSpPr txBox="1"/>
          <p:nvPr/>
        </p:nvSpPr>
        <p:spPr>
          <a:xfrm>
            <a:off x="335518" y="5380709"/>
            <a:ext cx="7225543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dirty="0">
                <a:latin typeface="Helvetica" pitchFamily="2" charset="0"/>
              </a:rPr>
              <a:t>已知</a:t>
            </a:r>
            <a:r>
              <a:rPr lang="zh-CN" altLang="en-US" sz="1600" dirty="0">
                <a:solidFill>
                  <a:srgbClr val="00B050"/>
                </a:solidFill>
                <a:latin typeface="Helvetica" pitchFamily="2" charset="0"/>
              </a:rPr>
              <a:t>环境模型</a:t>
            </a:r>
            <a:r>
              <a:rPr lang="zh-CN" altLang="en-US" sz="1600" dirty="0">
                <a:latin typeface="Helvetica" pitchFamily="2" charset="0"/>
              </a:rPr>
              <a:t>的情况下</a:t>
            </a:r>
            <a:r>
              <a:rPr lang="en-US" altLang="zh-CN" sz="1600" dirty="0">
                <a:latin typeface="Helvetica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elvetica" pitchFamily="2" charset="0"/>
              </a:rPr>
              <a:t>启发式：</a:t>
            </a:r>
            <a:r>
              <a:rPr lang="en-US" altLang="zh-CN" sz="1600" dirty="0">
                <a:latin typeface="Helvetica" pitchFamily="2" charset="0"/>
              </a:rPr>
              <a:t>optimal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bellman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equation,</a:t>
            </a:r>
            <a:r>
              <a:rPr lang="zh-CN" altLang="en-US" sz="1600" dirty="0">
                <a:latin typeface="Helvetica" pitchFamily="2" charset="0"/>
              </a:rPr>
              <a:t> 叶子节点使用手工近似 </a:t>
            </a:r>
            <a:r>
              <a:rPr lang="en-US" altLang="zh-CN" sz="1600" dirty="0">
                <a:latin typeface="Helvetica" pitchFamily="2" charset="0"/>
              </a:rPr>
              <a:t>value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elvetica" pitchFamily="2" charset="0"/>
              </a:rPr>
              <a:t>本质上是</a:t>
            </a:r>
            <a:r>
              <a:rPr lang="en-US" altLang="zh-CN" sz="1600" dirty="0">
                <a:latin typeface="Helvetica" pitchFamily="2" charset="0"/>
              </a:rPr>
              <a:t>Q</a:t>
            </a:r>
            <a:r>
              <a:rPr lang="zh-CN" altLang="en-US" sz="1600" dirty="0">
                <a:latin typeface="Helvetica" pitchFamily="2" charset="0"/>
              </a:rPr>
              <a:t>*的期望更新</a:t>
            </a:r>
            <a:endParaRPr lang="en-US" altLang="zh-CN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 深度与广度遍历。在状态动作空间巨大的环境中开销太大。</a:t>
            </a:r>
            <a:endParaRPr lang="en-US" altLang="zh-CN" sz="1600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21839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决策时规划：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Heuristic search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and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Rollout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algorithm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116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CE12C5-FA32-8D5E-63C1-2A6BC93D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30" y="1897420"/>
            <a:ext cx="6173119" cy="3329401"/>
          </a:xfrm>
          <a:prstGeom prst="rect">
            <a:avLst/>
          </a:prstGeom>
        </p:spPr>
      </p:pic>
      <p:sp>
        <p:nvSpPr>
          <p:cNvPr id="7" name="小标题">
            <a:extLst>
              <a:ext uri="{FF2B5EF4-FFF2-40B4-BE49-F238E27FC236}">
                <a16:creationId xmlns:a16="http://schemas.microsoft.com/office/drawing/2014/main" id="{E23C33C5-3703-8569-AC24-B1005A9CB583}"/>
              </a:ext>
            </a:extLst>
          </p:cNvPr>
          <p:cNvSpPr txBox="1"/>
          <p:nvPr/>
        </p:nvSpPr>
        <p:spPr>
          <a:xfrm>
            <a:off x="2395301" y="1043474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Heuristic search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8" name="小标题">
            <a:extLst>
              <a:ext uri="{FF2B5EF4-FFF2-40B4-BE49-F238E27FC236}">
                <a16:creationId xmlns:a16="http://schemas.microsoft.com/office/drawing/2014/main" id="{B7C0D375-9945-8029-C065-6E3623187995}"/>
              </a:ext>
            </a:extLst>
          </p:cNvPr>
          <p:cNvSpPr txBox="1"/>
          <p:nvPr/>
        </p:nvSpPr>
        <p:spPr>
          <a:xfrm>
            <a:off x="7766414" y="1014236"/>
            <a:ext cx="248156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Rollout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algorithm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7892B5-A07E-60E1-D0CD-A4334E641573}"/>
                  </a:ext>
                </a:extLst>
              </p:cNvPr>
              <p:cNvSpPr txBox="1"/>
              <p:nvPr/>
            </p:nvSpPr>
            <p:spPr>
              <a:xfrm>
                <a:off x="614980" y="1331895"/>
                <a:ext cx="6099586" cy="794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𝐦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𝐚𝐱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7892B5-A07E-60E1-D0CD-A4334E64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0" y="1331895"/>
                <a:ext cx="6099586" cy="794961"/>
              </a:xfrm>
              <a:prstGeom prst="rect">
                <a:avLst/>
              </a:prstGeom>
              <a:blipFill>
                <a:blip r:embed="rId4"/>
                <a:stretch>
                  <a:fillRect t="-115625" b="-1578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445DAAA0-7058-6DE6-4FA3-EC24ECE95470}"/>
              </a:ext>
            </a:extLst>
          </p:cNvPr>
          <p:cNvSpPr txBox="1"/>
          <p:nvPr/>
        </p:nvSpPr>
        <p:spPr>
          <a:xfrm>
            <a:off x="2748669" y="6611816"/>
            <a:ext cx="849307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/>
              <a:t>https://www.bilibili.com/video/BV1cY4y1i785/?spm_id_from=333.788&amp;vd_source=a1f7946d7a8a440f8ecb827987fdd788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D1A709B-1E48-BCEA-2F24-91C46AEFE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414" y="1961687"/>
            <a:ext cx="2734844" cy="2203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EAB61C0-89A4-53BD-78BE-B7074E644643}"/>
                  </a:ext>
                </a:extLst>
              </p:cNvPr>
              <p:cNvSpPr txBox="1"/>
              <p:nvPr/>
            </p:nvSpPr>
            <p:spPr>
              <a:xfrm>
                <a:off x="6092414" y="1380489"/>
                <a:ext cx="6099586" cy="6109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zh-CN" alt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EAB61C0-89A4-53BD-78BE-B7074E644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414" y="1380489"/>
                <a:ext cx="6099586" cy="610936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80892DDD-1538-9D51-FD6B-ACF7CF84049C}"/>
              </a:ext>
            </a:extLst>
          </p:cNvPr>
          <p:cNvSpPr txBox="1"/>
          <p:nvPr/>
        </p:nvSpPr>
        <p:spPr>
          <a:xfrm>
            <a:off x="7186520" y="4230463"/>
            <a:ext cx="5005480" cy="1600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1" indent="0"/>
            <a:r>
              <a:rPr lang="zh-CN" altLang="en-US" sz="1400" dirty="0">
                <a:solidFill>
                  <a:srgbClr val="00B050"/>
                </a:solidFill>
                <a:latin typeface="Helvetica" pitchFamily="2" charset="0"/>
              </a:rPr>
              <a:t>环境模型未知，或</a:t>
            </a:r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scale</a:t>
            </a:r>
            <a:r>
              <a:rPr lang="zh-CN" altLang="en-US" sz="1400" dirty="0">
                <a:solidFill>
                  <a:srgbClr val="00B050"/>
                </a:solidFill>
                <a:latin typeface="Helvetica" pitchFamily="2" charset="0"/>
              </a:rPr>
              <a:t>太大</a:t>
            </a:r>
            <a:r>
              <a:rPr lang="zh-CN" altLang="en-US" sz="1400" dirty="0">
                <a:latin typeface="Helvetica" pitchFamily="2" charset="0"/>
              </a:rPr>
              <a:t>的情况下</a:t>
            </a:r>
            <a:r>
              <a:rPr lang="en-US" altLang="zh-CN" sz="1400" dirty="0">
                <a:latin typeface="Helvetica" pitchFamily="2" charset="0"/>
              </a:rPr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Helvetica" pitchFamily="2" charset="0"/>
              </a:rPr>
              <a:t>本质上是利用</a:t>
            </a:r>
            <a:r>
              <a:rPr lang="en-US" altLang="zh-CN" sz="1400" dirty="0">
                <a:latin typeface="Helvetica" pitchFamily="2" charset="0"/>
              </a:rPr>
              <a:t> Monte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Carlo</a:t>
            </a:r>
            <a:r>
              <a:rPr lang="zh-CN" altLang="en-US" sz="1400" dirty="0">
                <a:latin typeface="Helvetica" pitchFamily="2" charset="0"/>
              </a:rPr>
              <a:t> 采样估计</a:t>
            </a:r>
            <a:r>
              <a:rPr lang="en-US" altLang="zh-CN" sz="1400" dirty="0">
                <a:latin typeface="Helvetica" pitchFamily="2" charset="0"/>
              </a:rPr>
              <a:t>Q</a:t>
            </a:r>
            <a:r>
              <a:rPr lang="zh-CN" altLang="en-US" sz="1400" dirty="0">
                <a:latin typeface="Helvetica" pitchFamily="2" charset="0"/>
              </a:rPr>
              <a:t>值</a:t>
            </a:r>
            <a:endParaRPr lang="en-US" altLang="zh-CN" sz="1400" dirty="0"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Helvetica" pitchFamily="2" charset="0"/>
              </a:rPr>
              <a:t>可以通过控制模拟次数，来控制计算开销</a:t>
            </a:r>
            <a:endParaRPr lang="en-US" altLang="zh-CN" sz="1400" dirty="0">
              <a:latin typeface="Helvetica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对所有状态动作空间均匀探索，探索效率低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需要 </a:t>
            </a: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rollout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到游戏结束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每次新采样轨迹时缺乏对以前轨迹的利用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1" indent="0"/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877CCB-4AA2-F851-8253-1E8C2125E809}"/>
              </a:ext>
            </a:extLst>
          </p:cNvPr>
          <p:cNvSpPr txBox="1"/>
          <p:nvPr/>
        </p:nvSpPr>
        <p:spPr>
          <a:xfrm>
            <a:off x="7453257" y="5684948"/>
            <a:ext cx="412532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7030A0"/>
                </a:solidFill>
              </a:rPr>
              <a:t>Q5:</a:t>
            </a:r>
            <a:r>
              <a:rPr lang="zh-CN" altLang="en-US" sz="2400" b="1" dirty="0">
                <a:solidFill>
                  <a:srgbClr val="7030A0"/>
                </a:solidFill>
              </a:rPr>
              <a:t> 如何改进</a:t>
            </a:r>
            <a:r>
              <a:rPr lang="en-US" altLang="zh-CN" sz="2400" b="1" dirty="0">
                <a:solidFill>
                  <a:srgbClr val="7030A0"/>
                </a:solidFill>
              </a:rPr>
              <a:t>Rollout</a:t>
            </a:r>
            <a:r>
              <a:rPr lang="zh-CN" altLang="en-US" sz="2400" b="1" dirty="0">
                <a:solidFill>
                  <a:srgbClr val="7030A0"/>
                </a:solidFill>
              </a:rPr>
              <a:t>算法？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4CB314-99F3-E6F0-5726-950B6443E988}"/>
              </a:ext>
            </a:extLst>
          </p:cNvPr>
          <p:cNvSpPr txBox="1"/>
          <p:nvPr/>
        </p:nvSpPr>
        <p:spPr>
          <a:xfrm>
            <a:off x="335518" y="5380709"/>
            <a:ext cx="7225543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dirty="0">
                <a:latin typeface="Helvetica" pitchFamily="2" charset="0"/>
              </a:rPr>
              <a:t>已知</a:t>
            </a:r>
            <a:r>
              <a:rPr lang="zh-CN" altLang="en-US" sz="1600" dirty="0">
                <a:solidFill>
                  <a:srgbClr val="00B050"/>
                </a:solidFill>
                <a:latin typeface="Helvetica" pitchFamily="2" charset="0"/>
              </a:rPr>
              <a:t>环境模型</a:t>
            </a:r>
            <a:r>
              <a:rPr lang="zh-CN" altLang="en-US" sz="1600" dirty="0">
                <a:latin typeface="Helvetica" pitchFamily="2" charset="0"/>
              </a:rPr>
              <a:t>的情况下</a:t>
            </a:r>
            <a:r>
              <a:rPr lang="en-US" altLang="zh-CN" sz="1600" dirty="0">
                <a:latin typeface="Helvetica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elvetica" pitchFamily="2" charset="0"/>
              </a:rPr>
              <a:t>启发式：</a:t>
            </a:r>
            <a:r>
              <a:rPr lang="en-US" altLang="zh-CN" sz="1600" dirty="0">
                <a:latin typeface="Helvetica" pitchFamily="2" charset="0"/>
              </a:rPr>
              <a:t>optimal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bellman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equation,</a:t>
            </a:r>
            <a:r>
              <a:rPr lang="zh-CN" altLang="en-US" sz="1600" dirty="0">
                <a:latin typeface="Helvetica" pitchFamily="2" charset="0"/>
              </a:rPr>
              <a:t> 叶子节点使用手工近似 </a:t>
            </a:r>
            <a:r>
              <a:rPr lang="en-US" altLang="zh-CN" sz="1600" dirty="0">
                <a:latin typeface="Helvetica" pitchFamily="2" charset="0"/>
              </a:rPr>
              <a:t>value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elvetica" pitchFamily="2" charset="0"/>
              </a:rPr>
              <a:t>本质上是</a:t>
            </a:r>
            <a:r>
              <a:rPr lang="en-US" altLang="zh-CN" sz="1600" dirty="0">
                <a:latin typeface="Helvetica" pitchFamily="2" charset="0"/>
              </a:rPr>
              <a:t>Q</a:t>
            </a:r>
            <a:r>
              <a:rPr lang="zh-CN" altLang="en-US" sz="1600" dirty="0">
                <a:latin typeface="Helvetica" pitchFamily="2" charset="0"/>
              </a:rPr>
              <a:t>*的期望更新</a:t>
            </a:r>
            <a:endParaRPr lang="en-US" altLang="zh-CN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 深度与广度遍历。在状态动作空间巨大的环境中开销太大。</a:t>
            </a:r>
            <a:endParaRPr lang="en-US" altLang="zh-CN" sz="1600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761244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决策时规划：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Heuristic search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and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Rollout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algorithm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117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CE12C5-FA32-8D5E-63C1-2A6BC93DD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30" y="1897420"/>
            <a:ext cx="6173119" cy="3329401"/>
          </a:xfrm>
          <a:prstGeom prst="rect">
            <a:avLst/>
          </a:prstGeom>
        </p:spPr>
      </p:pic>
      <p:sp>
        <p:nvSpPr>
          <p:cNvPr id="7" name="小标题">
            <a:extLst>
              <a:ext uri="{FF2B5EF4-FFF2-40B4-BE49-F238E27FC236}">
                <a16:creationId xmlns:a16="http://schemas.microsoft.com/office/drawing/2014/main" id="{E23C33C5-3703-8569-AC24-B1005A9CB583}"/>
              </a:ext>
            </a:extLst>
          </p:cNvPr>
          <p:cNvSpPr txBox="1"/>
          <p:nvPr/>
        </p:nvSpPr>
        <p:spPr>
          <a:xfrm>
            <a:off x="2395301" y="1043474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Heuristic search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8" name="小标题">
            <a:extLst>
              <a:ext uri="{FF2B5EF4-FFF2-40B4-BE49-F238E27FC236}">
                <a16:creationId xmlns:a16="http://schemas.microsoft.com/office/drawing/2014/main" id="{B7C0D375-9945-8029-C065-6E3623187995}"/>
              </a:ext>
            </a:extLst>
          </p:cNvPr>
          <p:cNvSpPr txBox="1"/>
          <p:nvPr/>
        </p:nvSpPr>
        <p:spPr>
          <a:xfrm>
            <a:off x="7766414" y="1014236"/>
            <a:ext cx="248156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Rollout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algorithm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7892B5-A07E-60E1-D0CD-A4334E641573}"/>
                  </a:ext>
                </a:extLst>
              </p:cNvPr>
              <p:cNvSpPr txBox="1"/>
              <p:nvPr/>
            </p:nvSpPr>
            <p:spPr>
              <a:xfrm>
                <a:off x="614980" y="1331895"/>
                <a:ext cx="6099586" cy="794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lang="en-US" altLang="zh-CN" b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𝐦𝐚𝐱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altLang="zh-CN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07892B5-A07E-60E1-D0CD-A4334E64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0" y="1331895"/>
                <a:ext cx="6099586" cy="794961"/>
              </a:xfrm>
              <a:prstGeom prst="rect">
                <a:avLst/>
              </a:prstGeom>
              <a:blipFill>
                <a:blip r:embed="rId4"/>
                <a:stretch>
                  <a:fillRect t="-115625" b="-1578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445DAAA0-7058-6DE6-4FA3-EC24ECE95470}"/>
              </a:ext>
            </a:extLst>
          </p:cNvPr>
          <p:cNvSpPr txBox="1"/>
          <p:nvPr/>
        </p:nvSpPr>
        <p:spPr>
          <a:xfrm>
            <a:off x="2748669" y="6611816"/>
            <a:ext cx="8493072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/>
              <a:t>https://www.bilibili.com/video/BV1cY4y1i785/?spm_id_from=333.788&amp;vd_source=a1f7946d7a8a440f8ecb827987fdd788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D1A709B-1E48-BCEA-2F24-91C46AEFE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414" y="1961687"/>
            <a:ext cx="2734844" cy="2203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EAB61C0-89A4-53BD-78BE-B7074E644643}"/>
                  </a:ext>
                </a:extLst>
              </p:cNvPr>
              <p:cNvSpPr txBox="1"/>
              <p:nvPr/>
            </p:nvSpPr>
            <p:spPr>
              <a:xfrm>
                <a:off x="6092414" y="1380489"/>
                <a:ext cx="6099586" cy="61093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zh-CN" alt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EAB61C0-89A4-53BD-78BE-B7074E6446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414" y="1380489"/>
                <a:ext cx="6099586" cy="610936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80892DDD-1538-9D51-FD6B-ACF7CF84049C}"/>
              </a:ext>
            </a:extLst>
          </p:cNvPr>
          <p:cNvSpPr txBox="1"/>
          <p:nvPr/>
        </p:nvSpPr>
        <p:spPr>
          <a:xfrm>
            <a:off x="7186520" y="4230463"/>
            <a:ext cx="5005480" cy="28931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1" indent="0"/>
            <a:r>
              <a:rPr lang="zh-CN" altLang="en-US" sz="1400" dirty="0">
                <a:solidFill>
                  <a:srgbClr val="00B050"/>
                </a:solidFill>
                <a:latin typeface="Helvetica" pitchFamily="2" charset="0"/>
              </a:rPr>
              <a:t>环境模型未知，或</a:t>
            </a:r>
            <a:r>
              <a:rPr lang="en-US" altLang="zh-CN" sz="1400" dirty="0">
                <a:solidFill>
                  <a:srgbClr val="00B050"/>
                </a:solidFill>
                <a:latin typeface="Helvetica" pitchFamily="2" charset="0"/>
              </a:rPr>
              <a:t>scale</a:t>
            </a:r>
            <a:r>
              <a:rPr lang="zh-CN" altLang="en-US" sz="1400" dirty="0">
                <a:solidFill>
                  <a:srgbClr val="00B050"/>
                </a:solidFill>
                <a:latin typeface="Helvetica" pitchFamily="2" charset="0"/>
              </a:rPr>
              <a:t>太大</a:t>
            </a:r>
            <a:r>
              <a:rPr lang="zh-CN" altLang="en-US" sz="1400" dirty="0">
                <a:latin typeface="Helvetica" pitchFamily="2" charset="0"/>
              </a:rPr>
              <a:t>的情况下</a:t>
            </a:r>
            <a:r>
              <a:rPr lang="en-US" altLang="zh-CN" sz="1400" dirty="0">
                <a:latin typeface="Helvetica" pitchFamily="2" charset="0"/>
              </a:rPr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Helvetica" pitchFamily="2" charset="0"/>
              </a:rPr>
              <a:t>本质上是利用</a:t>
            </a:r>
            <a:r>
              <a:rPr lang="en-US" altLang="zh-CN" sz="1400" dirty="0">
                <a:latin typeface="Helvetica" pitchFamily="2" charset="0"/>
              </a:rPr>
              <a:t> Monte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Carlo</a:t>
            </a:r>
            <a:r>
              <a:rPr lang="zh-CN" altLang="en-US" sz="1400" dirty="0">
                <a:latin typeface="Helvetica" pitchFamily="2" charset="0"/>
              </a:rPr>
              <a:t> 采样估计</a:t>
            </a:r>
            <a:r>
              <a:rPr lang="en-US" altLang="zh-CN" sz="1400" dirty="0">
                <a:latin typeface="Helvetica" pitchFamily="2" charset="0"/>
              </a:rPr>
              <a:t>Q</a:t>
            </a:r>
            <a:r>
              <a:rPr lang="zh-CN" altLang="en-US" sz="1400" dirty="0">
                <a:latin typeface="Helvetica" pitchFamily="2" charset="0"/>
              </a:rPr>
              <a:t>值</a:t>
            </a:r>
            <a:endParaRPr lang="en-US" altLang="zh-CN" sz="1400" dirty="0"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Helvetica" pitchFamily="2" charset="0"/>
              </a:rPr>
              <a:t>可以通过控制模拟次数，来控制计算开销</a:t>
            </a:r>
            <a:endParaRPr lang="en-US" altLang="zh-CN" sz="1400" dirty="0">
              <a:latin typeface="Helvetica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对所有状态动作空间均匀探索，探索效率低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需要 </a:t>
            </a: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rollout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到游戏结束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每次新采样轨迹时缺乏对以前轨迹的利用</a:t>
            </a: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1" indent="0"/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1" indent="0"/>
            <a:r>
              <a:rPr lang="zh-CN" altLang="en-US" sz="1400" b="1" dirty="0">
                <a:solidFill>
                  <a:schemeClr val="tx1"/>
                </a:solidFill>
                <a:latin typeface="Helvetica" pitchFamily="2" charset="0"/>
              </a:rPr>
              <a:t>改进方向</a:t>
            </a:r>
            <a:endParaRPr lang="en-US" altLang="zh-CN" sz="1400" b="1" dirty="0">
              <a:solidFill>
                <a:schemeClr val="tx1"/>
              </a:solidFill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70C0"/>
                </a:solidFill>
                <a:effectLst/>
                <a:latin typeface="Helvetica" pitchFamily="2" charset="0"/>
              </a:rPr>
              <a:t>利用过去采样轨迹的信息，在多次采样轨迹之间建立联系</a:t>
            </a:r>
            <a:endParaRPr lang="en-US" altLang="zh-CN" sz="14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70C0"/>
                </a:solidFill>
                <a:effectLst/>
                <a:latin typeface="Helvetica" pitchFamily="2" charset="0"/>
              </a:rPr>
              <a:t>rollout</a:t>
            </a:r>
            <a:r>
              <a:rPr lang="zh-CN" altLang="en-US" sz="1400" dirty="0">
                <a:solidFill>
                  <a:srgbClr val="0070C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1400" dirty="0">
                <a:solidFill>
                  <a:srgbClr val="0070C0"/>
                </a:solidFill>
                <a:effectLst/>
                <a:latin typeface="Helvetica" pitchFamily="2" charset="0"/>
              </a:rPr>
              <a:t>policy</a:t>
            </a:r>
            <a:r>
              <a:rPr lang="zh-CN" altLang="en-US" sz="1400" dirty="0">
                <a:solidFill>
                  <a:srgbClr val="0070C0"/>
                </a:solidFill>
                <a:effectLst/>
                <a:latin typeface="Helvetica" pitchFamily="2" charset="0"/>
              </a:rPr>
              <a:t> 的改进：利用某些先验策略</a:t>
            </a:r>
            <a:endParaRPr lang="en-US" altLang="zh-CN" sz="14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70C0"/>
                </a:solidFill>
                <a:effectLst/>
                <a:latin typeface="Helvetica" pitchFamily="2" charset="0"/>
              </a:rPr>
              <a:t>利用轨迹截断与值估计</a:t>
            </a:r>
            <a:endParaRPr lang="en-US" altLang="zh-CN" sz="14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0000"/>
              </a:solidFill>
              <a:latin typeface="Helvetica" pitchFamily="2" charset="0"/>
            </a:endParaRPr>
          </a:p>
          <a:p>
            <a:pPr lvl="1" indent="0"/>
            <a:endParaRPr lang="en-US" altLang="zh-CN" sz="1400" dirty="0"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EBE51A-60AE-E341-5796-E7E9F1ED30C0}"/>
              </a:ext>
            </a:extLst>
          </p:cNvPr>
          <p:cNvSpPr txBox="1"/>
          <p:nvPr/>
        </p:nvSpPr>
        <p:spPr>
          <a:xfrm>
            <a:off x="335518" y="5380709"/>
            <a:ext cx="7225543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dirty="0">
                <a:latin typeface="Helvetica" pitchFamily="2" charset="0"/>
              </a:rPr>
              <a:t>已知</a:t>
            </a:r>
            <a:r>
              <a:rPr lang="zh-CN" altLang="en-US" sz="1600" dirty="0">
                <a:solidFill>
                  <a:srgbClr val="00B050"/>
                </a:solidFill>
                <a:latin typeface="Helvetica" pitchFamily="2" charset="0"/>
              </a:rPr>
              <a:t>环境模型</a:t>
            </a:r>
            <a:r>
              <a:rPr lang="zh-CN" altLang="en-US" sz="1600" dirty="0">
                <a:latin typeface="Helvetica" pitchFamily="2" charset="0"/>
              </a:rPr>
              <a:t>的情况下</a:t>
            </a:r>
            <a:r>
              <a:rPr lang="en-US" altLang="zh-CN" sz="1600" dirty="0">
                <a:latin typeface="Helvetica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elvetica" pitchFamily="2" charset="0"/>
              </a:rPr>
              <a:t>启发式：</a:t>
            </a:r>
            <a:r>
              <a:rPr lang="en-US" altLang="zh-CN" sz="1600" dirty="0">
                <a:latin typeface="Helvetica" pitchFamily="2" charset="0"/>
              </a:rPr>
              <a:t>optimal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bellman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equation,</a:t>
            </a:r>
            <a:r>
              <a:rPr lang="zh-CN" altLang="en-US" sz="1600" dirty="0">
                <a:latin typeface="Helvetica" pitchFamily="2" charset="0"/>
              </a:rPr>
              <a:t> 叶子节点使用手工近似 </a:t>
            </a:r>
            <a:r>
              <a:rPr lang="en-US" altLang="zh-CN" sz="1600" dirty="0">
                <a:latin typeface="Helvetica" pitchFamily="2" charset="0"/>
              </a:rPr>
              <a:t>value</a:t>
            </a:r>
            <a:r>
              <a:rPr lang="zh-CN" altLang="en-US" sz="1600" dirty="0">
                <a:latin typeface="Helvetica" pitchFamily="2" charset="0"/>
              </a:rPr>
              <a:t> </a:t>
            </a:r>
            <a:r>
              <a:rPr lang="en-US" altLang="zh-CN" sz="1600" dirty="0">
                <a:latin typeface="Helvetica" pitchFamily="2" charset="0"/>
              </a:rPr>
              <a:t>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elvetica" pitchFamily="2" charset="0"/>
              </a:rPr>
              <a:t>本质上是</a:t>
            </a:r>
            <a:r>
              <a:rPr lang="en-US" altLang="zh-CN" sz="1600" dirty="0">
                <a:latin typeface="Helvetica" pitchFamily="2" charset="0"/>
              </a:rPr>
              <a:t>Q</a:t>
            </a:r>
            <a:r>
              <a:rPr lang="zh-CN" altLang="en-US" sz="1600" dirty="0">
                <a:latin typeface="Helvetica" pitchFamily="2" charset="0"/>
              </a:rPr>
              <a:t>*的期望更新</a:t>
            </a:r>
            <a:endParaRPr lang="en-US" altLang="zh-CN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 深度与广度遍历。在状态动作空间巨大的环境中开销太大。</a:t>
            </a:r>
            <a:endParaRPr lang="en-US" altLang="zh-CN" sz="1600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474920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Monte-Carlo Tree Search: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选择，扩展，评估，回溯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118</a:t>
            </a:fld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2EB41B-B3D2-7F98-308C-A29D37015F33}"/>
              </a:ext>
            </a:extLst>
          </p:cNvPr>
          <p:cNvSpPr txBox="1"/>
          <p:nvPr/>
        </p:nvSpPr>
        <p:spPr>
          <a:xfrm>
            <a:off x="457558" y="6379568"/>
            <a:ext cx="61007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 err="1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Chaslot</a:t>
            </a:r>
            <a:r>
              <a:rPr lang="en-US" altLang="zh-CN" sz="10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, Guillaume, et al. "Monte-</a:t>
            </a:r>
            <a:r>
              <a:rPr lang="en-US" altLang="zh-CN" sz="1000" b="0" i="0" dirty="0" err="1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carlo</a:t>
            </a:r>
            <a:r>
              <a:rPr lang="en-US" altLang="zh-CN" sz="10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 tree search: A new framework for game ai." </a:t>
            </a:r>
            <a:r>
              <a:rPr lang="en-US" altLang="zh-CN" sz="1000" b="0" i="1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Proceedings of the AAAI Conference on Artificial Intelligence and Interactive Digital Entertainment</a:t>
            </a:r>
            <a:r>
              <a:rPr lang="en-US" altLang="zh-CN" sz="10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. Vol. 4. No. 1.</a:t>
            </a:r>
            <a:r>
              <a:rPr lang="en-US" altLang="zh-CN" sz="1000" b="1" i="0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 2008</a:t>
            </a:r>
            <a:r>
              <a:rPr lang="en-US" altLang="zh-CN" sz="1000" b="0" i="0" dirty="0">
                <a:solidFill>
                  <a:schemeClr val="accent3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0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/>
              <p:nvPr/>
            </p:nvSpPr>
            <p:spPr>
              <a:xfrm>
                <a:off x="6367980" y="1848962"/>
                <a:ext cx="1565646" cy="369332"/>
              </a:xfrm>
              <a:prstGeom prst="rect">
                <a:avLst/>
              </a:prstGeom>
              <a:noFill/>
              <a:ln w="12700" cap="flat">
                <a:solidFill>
                  <a:srgbClr val="FF0000"/>
                </a:solidFill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980" y="1848962"/>
                <a:ext cx="1565646" cy="369332"/>
              </a:xfrm>
              <a:prstGeom prst="rect">
                <a:avLst/>
              </a:prstGeom>
              <a:blipFill>
                <a:blip r:embed="rId3"/>
                <a:stretch>
                  <a:fillRect l="-806" r="-8065" b="-12500"/>
                </a:stretch>
              </a:blipFill>
              <a:ln w="12700" cap="flat">
                <a:solidFill>
                  <a:srgbClr val="FF0000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45A9B576-8F2F-87C0-1CA0-CB50C6D72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57" y="2472599"/>
            <a:ext cx="1547105" cy="59071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上箭头 16">
            <a:extLst>
              <a:ext uri="{FF2B5EF4-FFF2-40B4-BE49-F238E27FC236}">
                <a16:creationId xmlns:a16="http://schemas.microsoft.com/office/drawing/2014/main" id="{519BEB3D-144E-5AB4-8030-6B7CCD3D9C4D}"/>
              </a:ext>
            </a:extLst>
          </p:cNvPr>
          <p:cNvSpPr/>
          <p:nvPr/>
        </p:nvSpPr>
        <p:spPr>
          <a:xfrm>
            <a:off x="7013988" y="2218294"/>
            <a:ext cx="172123" cy="183645"/>
          </a:xfrm>
          <a:prstGeom prst="up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6AD58E-C4F6-D6A2-704F-AF4AD245D6E3}"/>
              </a:ext>
            </a:extLst>
          </p:cNvPr>
          <p:cNvSpPr txBox="1"/>
          <p:nvPr/>
        </p:nvSpPr>
        <p:spPr>
          <a:xfrm>
            <a:off x="708141" y="4992451"/>
            <a:ext cx="3069082" cy="523220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Helvetica" pitchFamily="2" charset="0"/>
              </a:rPr>
              <a:t>向下选择节点直到遇到</a:t>
            </a:r>
            <a:r>
              <a:rPr lang="zh-CN" altLang="en-US" sz="1400" b="1" dirty="0">
                <a:solidFill>
                  <a:srgbClr val="0070C0"/>
                </a:solidFill>
                <a:latin typeface="Helvetica" pitchFamily="2" charset="0"/>
              </a:rPr>
              <a:t>可扩展的节点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</a:t>
            </a:r>
            <a:r>
              <a:rPr lang="zh-CN" altLang="en-US" sz="1400" dirty="0">
                <a:latin typeface="Helvetica" pitchFamily="2" charset="0"/>
              </a:rPr>
              <a:t>对应状态还有动作没有访问过</a:t>
            </a:r>
            <a:r>
              <a:rPr lang="en-US" altLang="zh-CN" sz="1400" dirty="0">
                <a:latin typeface="Helvetica" pitchFamily="2" charset="0"/>
              </a:rPr>
              <a:t>)</a:t>
            </a:r>
            <a:endParaRPr lang="en-US" altLang="zh-CN" sz="1400" dirty="0">
              <a:effectLst/>
              <a:latin typeface="Helvetica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CCA8FB-5A3B-CDA5-3B44-EE103AA1D2DC}"/>
              </a:ext>
            </a:extLst>
          </p:cNvPr>
          <p:cNvSpPr txBox="1"/>
          <p:nvPr/>
        </p:nvSpPr>
        <p:spPr>
          <a:xfrm>
            <a:off x="8380106" y="3063312"/>
            <a:ext cx="2514635" cy="36933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dirty="0">
                <a:latin typeface="Helvetica" pitchFamily="2" charset="0"/>
              </a:rPr>
              <a:t>已知</a:t>
            </a:r>
            <a:r>
              <a:rPr lang="zh-CN" altLang="en-US" sz="1800" dirty="0">
                <a:solidFill>
                  <a:srgbClr val="00B050"/>
                </a:solidFill>
                <a:latin typeface="Helvetica" pitchFamily="2" charset="0"/>
              </a:rPr>
              <a:t>环境模型</a:t>
            </a:r>
            <a:r>
              <a:rPr lang="zh-CN" altLang="en-US" sz="1800" dirty="0">
                <a:latin typeface="Helvetica" pitchFamily="2" charset="0"/>
              </a:rPr>
              <a:t>的情况下</a:t>
            </a:r>
            <a:endParaRPr lang="en-US" altLang="zh-CN" sz="1800" dirty="0">
              <a:latin typeface="Helvetica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BBFFD6-5258-E960-81EA-A1F15E73CA6A}"/>
              </a:ext>
            </a:extLst>
          </p:cNvPr>
          <p:cNvSpPr txBox="1"/>
          <p:nvPr/>
        </p:nvSpPr>
        <p:spPr>
          <a:xfrm>
            <a:off x="6730051" y="3759366"/>
            <a:ext cx="5399825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zh-CN" altLang="en-US" sz="1600" b="1" dirty="0"/>
              <a:t>一次 </a:t>
            </a:r>
            <a:r>
              <a:rPr lang="en-US" altLang="zh-CN" sz="1600" b="1" dirty="0"/>
              <a:t>MCTS search</a:t>
            </a:r>
            <a:r>
              <a:rPr lang="zh-CN" altLang="en-US" sz="1600" b="1" dirty="0"/>
              <a:t> 分成 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 次</a:t>
            </a:r>
            <a:r>
              <a:rPr lang="en-US" altLang="zh-CN" sz="1600" b="1" dirty="0"/>
              <a:t>simulation</a:t>
            </a:r>
          </a:p>
          <a:p>
            <a:pPr marL="285750" lvl="3" indent="-285750" hangingPunct="1">
              <a:buFont typeface="Wingdings" pitchFamily="2" charset="2"/>
              <a:buChar char="ü"/>
            </a:pPr>
            <a:r>
              <a:rPr lang="zh-CN" altLang="en-US" sz="1600" dirty="0">
                <a:solidFill>
                  <a:schemeClr val="tx1"/>
                </a:solidFill>
              </a:rPr>
              <a:t>维护一棵树（包括状态动作的轨迹</a:t>
            </a:r>
            <a:r>
              <a:rPr lang="en-US" altLang="zh-CN" sz="1600" dirty="0">
                <a:solidFill>
                  <a:schemeClr val="tx1"/>
                </a:solidFill>
              </a:rPr>
              <a:t>,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Q</a:t>
            </a:r>
            <a:r>
              <a:rPr lang="zh-CN" altLang="en-US" sz="1600" dirty="0">
                <a:solidFill>
                  <a:schemeClr val="tx1"/>
                </a:solidFill>
              </a:rPr>
              <a:t>和</a:t>
            </a:r>
            <a:r>
              <a:rPr lang="en-US" altLang="zh-CN" sz="1600" dirty="0">
                <a:solidFill>
                  <a:schemeClr val="tx1"/>
                </a:solidFill>
              </a:rPr>
              <a:t>N</a:t>
            </a:r>
            <a:r>
              <a:rPr lang="zh-CN" altLang="en-US" sz="1600" dirty="0">
                <a:solidFill>
                  <a:schemeClr val="tx1"/>
                </a:solidFill>
              </a:rPr>
              <a:t>的统计信息），在树结构中进行搜索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lvl="3" indent="-285750" hangingPunct="1">
              <a:buFont typeface="Wingdings" pitchFamily="2" charset="2"/>
              <a:buChar char="ü"/>
            </a:pPr>
            <a:r>
              <a:rPr lang="zh-CN" altLang="en-US" sz="1600" dirty="0">
                <a:solidFill>
                  <a:schemeClr val="tx1"/>
                </a:solidFill>
              </a:rPr>
              <a:t>一次 </a:t>
            </a:r>
            <a:r>
              <a:rPr lang="en-US" altLang="zh-CN" sz="1600" dirty="0">
                <a:solidFill>
                  <a:schemeClr val="tx1"/>
                </a:solidFill>
              </a:rPr>
              <a:t>simulation</a:t>
            </a:r>
            <a:r>
              <a:rPr lang="zh-CN" altLang="en-US" sz="1600" dirty="0">
                <a:solidFill>
                  <a:schemeClr val="tx1"/>
                </a:solidFill>
              </a:rPr>
              <a:t> 分成</a:t>
            </a:r>
            <a:r>
              <a:rPr lang="en-US" altLang="zh-CN" sz="1600" dirty="0">
                <a:solidFill>
                  <a:schemeClr val="tx1"/>
                </a:solidFill>
              </a:rPr>
              <a:t>4</a:t>
            </a:r>
            <a:r>
              <a:rPr lang="zh-CN" altLang="en-US" sz="1600" dirty="0">
                <a:solidFill>
                  <a:schemeClr val="tx1"/>
                </a:solidFill>
              </a:rPr>
              <a:t>步（</a:t>
            </a:r>
            <a:r>
              <a:rPr lang="zh-CN" altLang="en-US" sz="1600" b="1" dirty="0">
                <a:solidFill>
                  <a:schemeClr val="tx1"/>
                </a:solidFill>
              </a:rPr>
              <a:t>选择，扩展，评估，回溯</a:t>
            </a:r>
            <a:r>
              <a:rPr lang="zh-CN" altLang="en-US" sz="1600" dirty="0">
                <a:solidFill>
                  <a:schemeClr val="tx1"/>
                </a:solidFill>
              </a:rPr>
              <a:t>）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lvl="3" indent="-285750" hangingPunct="1">
              <a:buFont typeface="Wingdings" pitchFamily="2" charset="2"/>
              <a:buChar char="ü"/>
            </a:pPr>
            <a:r>
              <a:rPr lang="zh-CN" altLang="en-US" sz="1600" dirty="0">
                <a:solidFill>
                  <a:schemeClr val="tx1"/>
                </a:solidFill>
              </a:rPr>
              <a:t>每次 </a:t>
            </a:r>
            <a:r>
              <a:rPr lang="en-US" altLang="zh-CN" sz="1600" dirty="0">
                <a:solidFill>
                  <a:schemeClr val="tx1"/>
                </a:solidFill>
              </a:rPr>
              <a:t>simulation</a:t>
            </a:r>
            <a:r>
              <a:rPr lang="zh-CN" altLang="en-US" sz="1600" dirty="0">
                <a:solidFill>
                  <a:schemeClr val="tx1"/>
                </a:solidFill>
              </a:rPr>
              <a:t> 扩展一个新的节点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78A64AC-6F1C-9BF5-E4D6-876FDE4EC7F4}"/>
              </a:ext>
            </a:extLst>
          </p:cNvPr>
          <p:cNvGrpSpPr/>
          <p:nvPr/>
        </p:nvGrpSpPr>
        <p:grpSpPr>
          <a:xfrm>
            <a:off x="335518" y="1087250"/>
            <a:ext cx="6013171" cy="3905201"/>
            <a:chOff x="335518" y="1087250"/>
            <a:chExt cx="6013171" cy="390520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4757AE4-71EB-758D-75DE-938DE7BDA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518" y="1087250"/>
              <a:ext cx="6013171" cy="390520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7D096AC-9E52-0A0A-4124-D2FCBF1BAAF2}"/>
                </a:ext>
              </a:extLst>
            </p:cNvPr>
            <p:cNvSpPr txBox="1">
              <a:spLocks/>
            </p:cNvSpPr>
            <p:nvPr/>
          </p:nvSpPr>
          <p:spPr>
            <a:xfrm>
              <a:off x="3510523" y="1402929"/>
              <a:ext cx="1131051" cy="33855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 dirty="0">
                  <a:effectLst/>
                  <a:latin typeface="Helvetica" pitchFamily="2" charset="0"/>
                </a:rPr>
                <a:t>Evaluation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CE673267-00B9-3236-546E-B3CB3C36D2D4}"/>
              </a:ext>
            </a:extLst>
          </p:cNvPr>
          <p:cNvSpPr txBox="1"/>
          <p:nvPr/>
        </p:nvSpPr>
        <p:spPr>
          <a:xfrm>
            <a:off x="6754528" y="6405161"/>
            <a:ext cx="48475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https://github.com/opendilab/LightZero/blob/main/zoo/board_games/mcts_bot.py</a:t>
            </a:r>
          </a:p>
        </p:txBody>
      </p:sp>
    </p:spTree>
    <p:extLst>
      <p:ext uri="{BB962C8B-B14F-4D97-AF65-F5344CB8AC3E}">
        <p14:creationId xmlns:p14="http://schemas.microsoft.com/office/powerpoint/2010/main" val="3249099336"/>
      </p:ext>
    </p:extLst>
  </p:cSld>
  <p:clrMapOvr>
    <a:masterClrMapping/>
  </p:clrMapOvr>
  <p:transition spd="med" advTm="193909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61555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Monte-Carlo Tree Search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vs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Rollout algorithm</a:t>
            </a:r>
          </a:p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119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F8435-3E15-09F6-1185-2AE8416E2D63}"/>
              </a:ext>
            </a:extLst>
          </p:cNvPr>
          <p:cNvSpPr txBox="1"/>
          <p:nvPr/>
        </p:nvSpPr>
        <p:spPr>
          <a:xfrm>
            <a:off x="8081133" y="1290040"/>
            <a:ext cx="4048743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i="1" dirty="0">
              <a:latin typeface="Helvetica" pitchFamily="2" charset="0"/>
            </a:endParaRPr>
          </a:p>
          <a:p>
            <a:endParaRPr lang="en-US" altLang="zh-CN" sz="1600" dirty="0">
              <a:latin typeface="Helvetica" pitchFamily="2" charset="0"/>
            </a:endParaRPr>
          </a:p>
          <a:p>
            <a:endParaRPr lang="en-US" altLang="zh-CN" sz="1600" dirty="0"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2EB41B-B3D2-7F98-308C-A29D37015F33}"/>
              </a:ext>
            </a:extLst>
          </p:cNvPr>
          <p:cNvSpPr txBox="1"/>
          <p:nvPr/>
        </p:nvSpPr>
        <p:spPr>
          <a:xfrm>
            <a:off x="457558" y="6379568"/>
            <a:ext cx="61007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Chaslot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Guillaume, et al. "Monte-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tree search: A new framework for game ai." </a:t>
            </a:r>
            <a:r>
              <a:rPr lang="en-US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 and Interactive Digital Entertainment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4. No. 1.</a:t>
            </a:r>
            <a:r>
              <a:rPr lang="en-US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2008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5A9B576-8F2F-87C0-1CA0-CB50C6D72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057" y="2472599"/>
            <a:ext cx="1547105" cy="59071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上箭头 16">
            <a:extLst>
              <a:ext uri="{FF2B5EF4-FFF2-40B4-BE49-F238E27FC236}">
                <a16:creationId xmlns:a16="http://schemas.microsoft.com/office/drawing/2014/main" id="{519BEB3D-144E-5AB4-8030-6B7CCD3D9C4D}"/>
              </a:ext>
            </a:extLst>
          </p:cNvPr>
          <p:cNvSpPr/>
          <p:nvPr/>
        </p:nvSpPr>
        <p:spPr>
          <a:xfrm>
            <a:off x="7013988" y="2218294"/>
            <a:ext cx="172123" cy="183645"/>
          </a:xfrm>
          <a:prstGeom prst="up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3D8AE5A-31E9-B81B-49E8-3E076F36F12D}"/>
              </a:ext>
            </a:extLst>
          </p:cNvPr>
          <p:cNvGraphicFramePr>
            <a:graphicFrameLocks noGrp="1"/>
          </p:cNvGraphicFramePr>
          <p:nvPr/>
        </p:nvGraphicFramePr>
        <p:xfrm>
          <a:off x="1458612" y="2162656"/>
          <a:ext cx="9274776" cy="4059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7388">
                  <a:extLst>
                    <a:ext uri="{9D8B030D-6E8A-4147-A177-3AD203B41FA5}">
                      <a16:colId xmlns:a16="http://schemas.microsoft.com/office/drawing/2014/main" val="3465969481"/>
                    </a:ext>
                  </a:extLst>
                </a:gridCol>
                <a:gridCol w="4637388">
                  <a:extLst>
                    <a:ext uri="{9D8B030D-6E8A-4147-A177-3AD203B41FA5}">
                      <a16:colId xmlns:a16="http://schemas.microsoft.com/office/drawing/2014/main" val="3879915965"/>
                    </a:ext>
                  </a:extLst>
                </a:gridCol>
              </a:tblGrid>
              <a:tr h="492300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MCTS</a:t>
                      </a: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 的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一次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simulation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Rollout algorithm</a:t>
                      </a:r>
                    </a:p>
                    <a:p>
                      <a:endParaRPr lang="en-US" altLang="zh-CN" dirty="0"/>
                    </a:p>
                    <a:p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的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一次 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rollout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233660"/>
                  </a:ext>
                </a:extLst>
              </a:tr>
              <a:tr h="492300">
                <a:tc>
                  <a:txBody>
                    <a:bodyPr/>
                    <a:lstStyle/>
                    <a:p>
                      <a:r>
                        <a:rPr lang="zh-CN" altLang="en-US" dirty="0"/>
                        <a:t>从根节点（需要决策的状态）开始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从根节点（需要决策的状态）开始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922059"/>
                  </a:ext>
                </a:extLst>
              </a:tr>
              <a:tr h="606945"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次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simulation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 是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前后关联的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1018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</a:t>
                      </a:r>
                      <a:r>
                        <a:rPr lang="zh-CN" altLang="en-US" dirty="0"/>
                        <a:t>条 </a:t>
                      </a:r>
                      <a:r>
                        <a:rPr lang="en-US" altLang="zh-CN" dirty="0"/>
                        <a:t>rollout</a:t>
                      </a:r>
                      <a:r>
                        <a:rPr lang="zh-CN" altLang="en-US" dirty="0"/>
                        <a:t> 轨迹是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完全独立</a:t>
                      </a:r>
                      <a:r>
                        <a:rPr lang="zh-CN" altLang="en-US" dirty="0"/>
                        <a:t>的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736386"/>
                  </a:ext>
                </a:extLst>
              </a:tr>
              <a:tr h="1335279">
                <a:tc>
                  <a:txBody>
                    <a:bodyPr/>
                    <a:lstStyle/>
                    <a:p>
                      <a:pPr marL="0" marR="0" lvl="0" indent="0" algn="r" defTabSz="1018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每次</a:t>
                      </a:r>
                      <a:r>
                        <a:rPr lang="en-US" altLang="zh-CN" dirty="0"/>
                        <a:t>simulation</a:t>
                      </a:r>
                      <a:r>
                        <a:rPr lang="zh-CN" altLang="en-US" dirty="0"/>
                        <a:t>，先扩展一个节点到树上（</a:t>
                      </a:r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Selection</a:t>
                      </a:r>
                      <a:r>
                        <a:rPr lang="zh-CN" altLang="en-US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zh-CN" altLang="en-US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Expansion</a:t>
                      </a:r>
                      <a:r>
                        <a:rPr lang="zh-CN" altLang="en-US" b="1" dirty="0"/>
                        <a:t>）</a:t>
                      </a:r>
                      <a:r>
                        <a:rPr lang="zh-CN" altLang="en-US" dirty="0"/>
                        <a:t>，</a:t>
                      </a:r>
                      <a:endParaRPr lang="en-US" altLang="zh-CN" dirty="0"/>
                    </a:p>
                    <a:p>
                      <a:pPr marL="0" marR="0" lvl="0" indent="0" algn="r" defTabSz="1018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然后对这个新扩展的节点上进行评估</a:t>
                      </a:r>
                      <a:r>
                        <a:rPr lang="zh-CN" altLang="en-US" b="1" dirty="0"/>
                        <a:t>（</a:t>
                      </a:r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Evaluation</a:t>
                      </a:r>
                      <a:r>
                        <a:rPr lang="zh-CN" altLang="en-US" b="1" dirty="0"/>
                        <a:t>）</a:t>
                      </a:r>
                    </a:p>
                    <a:p>
                      <a:pPr marL="0" marR="0" lvl="0" indent="0" algn="r" defTabSz="1018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，例如通过 </a:t>
                      </a:r>
                      <a:r>
                        <a:rPr lang="en-US" altLang="zh-CN" dirty="0"/>
                        <a:t>rollout</a:t>
                      </a:r>
                      <a:r>
                        <a:rPr lang="zh-CN" altLang="en-US" dirty="0"/>
                        <a:t> 算法</a:t>
                      </a:r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直接采样一条完整轨迹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298981"/>
                  </a:ext>
                </a:extLst>
              </a:tr>
              <a:tr h="492300"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选择动作的策略：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Tree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Policy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Rollout</a:t>
                      </a:r>
                      <a:r>
                        <a:rPr lang="zh-CN" altLang="en-US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Policy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选择动作的策略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：均匀策略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797050"/>
                  </a:ext>
                </a:extLst>
              </a:tr>
              <a:tr h="492300">
                <a:tc>
                  <a:txBody>
                    <a:bodyPr/>
                    <a:lstStyle/>
                    <a:p>
                      <a:r>
                        <a:rPr lang="zh-CN" altLang="en-US" dirty="0"/>
                        <a:t>一条轨迹采样完成后更新搜索路径上所有边对应的</a:t>
                      </a:r>
                      <a:r>
                        <a:rPr lang="en-US" altLang="zh-CN" dirty="0"/>
                        <a:t>Q</a:t>
                      </a:r>
                      <a:r>
                        <a:rPr lang="zh-CN" altLang="en-US" dirty="0"/>
                        <a:t>和</a:t>
                      </a:r>
                      <a:r>
                        <a:rPr lang="en-US" altLang="zh-CN" dirty="0"/>
                        <a:t>N</a:t>
                      </a:r>
                      <a:r>
                        <a:rPr lang="zh-CN" altLang="en-US" dirty="0"/>
                        <a:t> </a:t>
                      </a:r>
                      <a:r>
                        <a:rPr lang="zh-CN" altLang="en-US" b="1" dirty="0"/>
                        <a:t>（</a:t>
                      </a:r>
                      <a:r>
                        <a:rPr lang="en-US" altLang="zh-CN" b="1" dirty="0">
                          <a:solidFill>
                            <a:srgbClr val="00B050"/>
                          </a:solidFill>
                        </a:rPr>
                        <a:t>Backup</a:t>
                      </a:r>
                      <a:r>
                        <a:rPr lang="zh-CN" altLang="en-US" b="1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一条轨迹采样完成后无操作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346730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474E0E80-A471-F6C5-B528-F3765FA58132}"/>
              </a:ext>
            </a:extLst>
          </p:cNvPr>
          <p:cNvSpPr txBox="1"/>
          <p:nvPr/>
        </p:nvSpPr>
        <p:spPr>
          <a:xfrm>
            <a:off x="4139433" y="1111134"/>
            <a:ext cx="6093356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solidFill>
              <a:srgbClr val="00B050"/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1" indent="0"/>
            <a:r>
              <a:rPr lang="zh-CN" altLang="en-US" sz="1200" b="1" dirty="0">
                <a:solidFill>
                  <a:schemeClr val="tx1"/>
                </a:solidFill>
                <a:latin typeface="Helvetica" pitchFamily="2" charset="0"/>
              </a:rPr>
              <a:t>改进方向</a:t>
            </a:r>
            <a:endParaRPr lang="en-US" altLang="zh-CN" sz="1200" b="1" dirty="0">
              <a:solidFill>
                <a:schemeClr val="tx1"/>
              </a:solidFill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70C0"/>
                </a:solidFill>
                <a:effectLst/>
                <a:latin typeface="Helvetica" pitchFamily="2" charset="0"/>
              </a:rPr>
              <a:t>利用过去采样轨迹的信息，在多次采样轨迹之间建立联系</a:t>
            </a:r>
            <a:endParaRPr lang="en-US" altLang="zh-CN" sz="12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70C0"/>
                </a:solidFill>
                <a:effectLst/>
                <a:latin typeface="Helvetica" pitchFamily="2" charset="0"/>
              </a:rPr>
              <a:t>rollout</a:t>
            </a:r>
            <a:r>
              <a:rPr lang="zh-CN" altLang="en-US" sz="1200" dirty="0">
                <a:solidFill>
                  <a:srgbClr val="0070C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1200" dirty="0">
                <a:solidFill>
                  <a:srgbClr val="0070C0"/>
                </a:solidFill>
                <a:effectLst/>
                <a:latin typeface="Helvetica" pitchFamily="2" charset="0"/>
              </a:rPr>
              <a:t>policy</a:t>
            </a:r>
            <a:r>
              <a:rPr lang="zh-CN" altLang="en-US" sz="1200" dirty="0">
                <a:solidFill>
                  <a:srgbClr val="0070C0"/>
                </a:solidFill>
                <a:effectLst/>
                <a:latin typeface="Helvetica" pitchFamily="2" charset="0"/>
              </a:rPr>
              <a:t> 的改进：利用某些先验策略</a:t>
            </a:r>
            <a:endParaRPr lang="en-US" altLang="zh-CN" sz="12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70C0"/>
                </a:solidFill>
                <a:effectLst/>
                <a:latin typeface="Helvetica" pitchFamily="2" charset="0"/>
              </a:rPr>
              <a:t>利用轨迹截断与值估计</a:t>
            </a:r>
            <a:endParaRPr lang="en-US" altLang="zh-CN" sz="1200" dirty="0">
              <a:solidFill>
                <a:srgbClr val="0070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027289"/>
      </p:ext>
    </p:extLst>
  </p:cSld>
  <p:clrMapOvr>
    <a:masterClrMapping/>
  </p:clrMapOvr>
  <p:transition spd="med" advTm="193909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11857BE8-89D9-C330-A01B-DAF73B8A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344" y="1995572"/>
            <a:ext cx="3414529" cy="4241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5C2A5CF-63D2-9EBE-066F-32823DA23954}"/>
              </a:ext>
            </a:extLst>
          </p:cNvPr>
          <p:cNvSpPr txBox="1"/>
          <p:nvPr/>
        </p:nvSpPr>
        <p:spPr>
          <a:xfrm>
            <a:off x="2892288" y="1175926"/>
            <a:ext cx="9153580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latin typeface="+mj-ea"/>
                <a:cs typeface="Times New Roman" panose="02020603050405020304" pitchFamily="18" charset="0"/>
                <a:hlinkClick r:id="rId4"/>
              </a:rPr>
              <a:t>GitHub:</a:t>
            </a:r>
            <a:r>
              <a:rPr lang="zh-CN" altLang="en-US" sz="2000" dirty="0">
                <a:latin typeface="+mj-ea"/>
                <a:cs typeface="Times New Roman" panose="02020603050405020304" pitchFamily="18" charset="0"/>
                <a:hlinkClick r:id="rId4"/>
              </a:rPr>
              <a:t> https://github.com/opendilab/PPOxFamily</a:t>
            </a:r>
            <a:endParaRPr lang="en-US" altLang="zh-CN" sz="2000" dirty="0"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latin typeface="+mj-ea"/>
                <a:cs typeface="Times New Roman" panose="02020603050405020304" pitchFamily="18" charset="0"/>
              </a:rPr>
              <a:t>视频：https://www.bilibili.com/video/BV1sK411R7JP/?spm_id_from=333.788</a:t>
            </a:r>
          </a:p>
          <a:p>
            <a:endParaRPr lang="zh-CN" altLang="en-US" sz="2000" dirty="0">
              <a:latin typeface="+mj-ea"/>
              <a:cs typeface="Times New Roman" panose="02020603050405020304" pitchFamily="18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D2A9E905-F8DA-7235-D243-B956026740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589"/>
          <a:stretch/>
        </p:blipFill>
        <p:spPr>
          <a:xfrm>
            <a:off x="1034414" y="2446030"/>
            <a:ext cx="5998747" cy="3196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盘清算法理论、理顺代码逻辑，玩转实践应用">
            <a:extLst>
              <a:ext uri="{FF2B5EF4-FFF2-40B4-BE49-F238E27FC236}">
                <a16:creationId xmlns:a16="http://schemas.microsoft.com/office/drawing/2014/main" id="{F63EDAAA-E09C-A329-FB2F-37438E815935}"/>
              </a:ext>
            </a:extLst>
          </p:cNvPr>
          <p:cNvSpPr txBox="1"/>
          <p:nvPr/>
        </p:nvSpPr>
        <p:spPr>
          <a:xfrm>
            <a:off x="1299306" y="5991420"/>
            <a:ext cx="9593387" cy="558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ts val="5400"/>
              </a:lnSpc>
              <a:defRPr sz="3500" b="1" spc="350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800" dirty="0">
                <a:solidFill>
                  <a:srgbClr val="1F2329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上手</a:t>
            </a:r>
            <a:r>
              <a:rPr lang="en-US" altLang="zh-CN" sz="1800" dirty="0">
                <a:solidFill>
                  <a:srgbClr val="1F2329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AI = </a:t>
            </a:r>
            <a:r>
              <a:rPr lang="zh-CN" altLang="en-US" sz="1800" dirty="0">
                <a:solidFill>
                  <a:srgbClr val="1F2329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盘清算法理论 </a:t>
            </a:r>
            <a:r>
              <a:rPr lang="en-US" altLang="zh-CN" sz="1800" dirty="0">
                <a:solidFill>
                  <a:srgbClr val="1F2329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+ </a:t>
            </a:r>
            <a:r>
              <a:rPr lang="zh-CN" altLang="en-US" sz="1800" dirty="0">
                <a:solidFill>
                  <a:srgbClr val="1F2329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理顺代码逻辑 </a:t>
            </a:r>
            <a:r>
              <a:rPr lang="en-US" altLang="zh-CN" sz="1800" dirty="0">
                <a:solidFill>
                  <a:srgbClr val="1F2329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+ </a:t>
            </a:r>
            <a:r>
              <a:rPr lang="zh-CN" altLang="en-US" sz="1800" dirty="0">
                <a:solidFill>
                  <a:srgbClr val="1F2329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玩转应用实践</a:t>
            </a:r>
          </a:p>
        </p:txBody>
      </p:sp>
      <p:sp>
        <p:nvSpPr>
          <p:cNvPr id="6" name="小标题">
            <a:extLst>
              <a:ext uri="{FF2B5EF4-FFF2-40B4-BE49-F238E27FC236}">
                <a16:creationId xmlns:a16="http://schemas.microsoft.com/office/drawing/2014/main" id="{38A38575-215C-3EDB-D21F-5E69637AE757}"/>
              </a:ext>
            </a:extLst>
          </p:cNvPr>
          <p:cNvSpPr txBox="1"/>
          <p:nvPr/>
        </p:nvSpPr>
        <p:spPr>
          <a:xfrm>
            <a:off x="480598" y="217055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PPO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Family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49E497-7ABE-34F1-F68E-2F6CB7FFAF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42000D-2730-6690-79A1-94C59500A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6736" y="1030058"/>
            <a:ext cx="1145914" cy="102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61548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Monte-Carlo Tree Search: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选择，扩展，评估，回溯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120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F8435-3E15-09F6-1185-2AE8416E2D63}"/>
              </a:ext>
            </a:extLst>
          </p:cNvPr>
          <p:cNvSpPr txBox="1"/>
          <p:nvPr/>
        </p:nvSpPr>
        <p:spPr>
          <a:xfrm>
            <a:off x="7907162" y="1514117"/>
            <a:ext cx="412498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zh-CN" altLang="en-US" sz="1600" b="1" dirty="0"/>
              <a:t>一次 </a:t>
            </a:r>
            <a:r>
              <a:rPr lang="en-US" altLang="zh-CN" sz="1600" b="1" dirty="0"/>
              <a:t>MCTS search</a:t>
            </a:r>
            <a:r>
              <a:rPr lang="zh-CN" altLang="en-US" sz="1600" b="1" dirty="0"/>
              <a:t> 分成 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 次</a:t>
            </a:r>
            <a:r>
              <a:rPr lang="en-US" altLang="zh-CN" sz="1600" b="1" dirty="0"/>
              <a:t>simulation</a:t>
            </a:r>
          </a:p>
          <a:p>
            <a:pPr marL="285750" lvl="3" indent="-285750" hangingPunct="1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70C0"/>
                </a:solidFill>
              </a:rPr>
              <a:t>维护一棵树（树包括状态动作的轨迹</a:t>
            </a:r>
            <a:r>
              <a:rPr lang="en-US" altLang="zh-CN" sz="1600" dirty="0">
                <a:solidFill>
                  <a:srgbClr val="0070C0"/>
                </a:solidFill>
              </a:rPr>
              <a:t>,</a:t>
            </a:r>
            <a:r>
              <a:rPr lang="zh-CN" altLang="en-US" sz="1600" dirty="0">
                <a:solidFill>
                  <a:srgbClr val="0070C0"/>
                </a:solidFill>
              </a:rPr>
              <a:t> 加上</a:t>
            </a:r>
            <a:r>
              <a:rPr lang="en-US" altLang="zh-CN" sz="1600" dirty="0">
                <a:solidFill>
                  <a:srgbClr val="0070C0"/>
                </a:solidFill>
              </a:rPr>
              <a:t>Q</a:t>
            </a:r>
            <a:r>
              <a:rPr lang="zh-CN" altLang="en-US" sz="1600" dirty="0">
                <a:solidFill>
                  <a:srgbClr val="0070C0"/>
                </a:solidFill>
              </a:rPr>
              <a:t>和</a:t>
            </a:r>
            <a:r>
              <a:rPr lang="en-US" altLang="zh-CN" sz="1600" dirty="0">
                <a:solidFill>
                  <a:srgbClr val="0070C0"/>
                </a:solidFill>
              </a:rPr>
              <a:t>N</a:t>
            </a:r>
            <a:r>
              <a:rPr lang="zh-CN" altLang="en-US" sz="1600" dirty="0">
                <a:solidFill>
                  <a:srgbClr val="0070C0"/>
                </a:solidFill>
              </a:rPr>
              <a:t>的统计信息），在树结构中进行搜索</a:t>
            </a:r>
            <a:endParaRPr lang="en-US" altLang="zh-CN" sz="1600" dirty="0">
              <a:solidFill>
                <a:srgbClr val="0070C0"/>
              </a:solidFill>
            </a:endParaRPr>
          </a:p>
          <a:p>
            <a:pPr marL="285750" lvl="3" indent="-285750" hangingPunct="1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4472C4"/>
                </a:solidFill>
              </a:rPr>
              <a:t>一次</a:t>
            </a:r>
            <a:r>
              <a:rPr lang="en-US" altLang="zh-CN" sz="1600" dirty="0">
                <a:solidFill>
                  <a:srgbClr val="4472C4"/>
                </a:solidFill>
              </a:rPr>
              <a:t>simulation</a:t>
            </a:r>
            <a:r>
              <a:rPr lang="zh-CN" altLang="en-US" sz="1600" dirty="0">
                <a:solidFill>
                  <a:srgbClr val="4472C4"/>
                </a:solidFill>
              </a:rPr>
              <a:t>分成</a:t>
            </a:r>
            <a:r>
              <a:rPr lang="en-US" altLang="zh-CN" sz="1600" dirty="0">
                <a:solidFill>
                  <a:srgbClr val="4472C4"/>
                </a:solidFill>
              </a:rPr>
              <a:t>4</a:t>
            </a:r>
            <a:r>
              <a:rPr lang="zh-CN" altLang="en-US" sz="1600" dirty="0">
                <a:solidFill>
                  <a:srgbClr val="4472C4"/>
                </a:solidFill>
              </a:rPr>
              <a:t>步，每次</a:t>
            </a:r>
            <a:r>
              <a:rPr lang="en-US" altLang="zh-CN" sz="1600" dirty="0">
                <a:solidFill>
                  <a:srgbClr val="4472C4"/>
                </a:solidFill>
              </a:rPr>
              <a:t>simulation</a:t>
            </a:r>
            <a:r>
              <a:rPr lang="zh-CN" altLang="en-US" sz="1600" dirty="0">
                <a:solidFill>
                  <a:srgbClr val="4472C4"/>
                </a:solidFill>
              </a:rPr>
              <a:t>扩展一个新的节点</a:t>
            </a:r>
            <a:endParaRPr lang="en-US" altLang="zh-CN" sz="1600" dirty="0">
              <a:solidFill>
                <a:srgbClr val="4472C4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2EB41B-B3D2-7F98-308C-A29D37015F33}"/>
              </a:ext>
            </a:extLst>
          </p:cNvPr>
          <p:cNvSpPr txBox="1"/>
          <p:nvPr/>
        </p:nvSpPr>
        <p:spPr>
          <a:xfrm>
            <a:off x="457558" y="6379568"/>
            <a:ext cx="61007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Chaslot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Guillaume, et al. "Monte-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tree search: A new framework for game ai." </a:t>
            </a:r>
            <a:r>
              <a:rPr lang="en-US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 and Interactive Digital Entertainment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4. No. 1.</a:t>
            </a:r>
            <a:r>
              <a:rPr lang="en-US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2008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/>
              <p:nvPr/>
            </p:nvSpPr>
            <p:spPr>
              <a:xfrm>
                <a:off x="6356980" y="1813705"/>
                <a:ext cx="1565646" cy="369332"/>
              </a:xfrm>
              <a:prstGeom prst="rect">
                <a:avLst/>
              </a:prstGeom>
              <a:noFill/>
              <a:ln w="12700" cap="flat">
                <a:solidFill>
                  <a:srgbClr val="FF0000"/>
                </a:solidFill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980" y="1813705"/>
                <a:ext cx="1565646" cy="369332"/>
              </a:xfrm>
              <a:prstGeom prst="rect">
                <a:avLst/>
              </a:prstGeom>
              <a:blipFill>
                <a:blip r:embed="rId3"/>
                <a:stretch>
                  <a:fillRect r="-7200" b="-12903"/>
                </a:stretch>
              </a:blipFill>
              <a:ln w="12700" cap="flat">
                <a:solidFill>
                  <a:srgbClr val="FF0000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45A9B576-8F2F-87C0-1CA0-CB50C6D72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57" y="2472599"/>
            <a:ext cx="1547105" cy="59071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上箭头 16">
            <a:extLst>
              <a:ext uri="{FF2B5EF4-FFF2-40B4-BE49-F238E27FC236}">
                <a16:creationId xmlns:a16="http://schemas.microsoft.com/office/drawing/2014/main" id="{519BEB3D-144E-5AB4-8030-6B7CCD3D9C4D}"/>
              </a:ext>
            </a:extLst>
          </p:cNvPr>
          <p:cNvSpPr/>
          <p:nvPr/>
        </p:nvSpPr>
        <p:spPr>
          <a:xfrm>
            <a:off x="7013988" y="2218294"/>
            <a:ext cx="172123" cy="183645"/>
          </a:xfrm>
          <a:prstGeom prst="up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CF3BE1-D1FE-72B1-FBC4-64C498317411}"/>
              </a:ext>
            </a:extLst>
          </p:cNvPr>
          <p:cNvSpPr txBox="1"/>
          <p:nvPr/>
        </p:nvSpPr>
        <p:spPr>
          <a:xfrm>
            <a:off x="6754528" y="6405161"/>
            <a:ext cx="48475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https://github.com/opendilab/LightZero/blob/main/zoo/board_games/mcts_bot.py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A483A6-75D7-1C85-530D-BBD3C096A30C}"/>
              </a:ext>
            </a:extLst>
          </p:cNvPr>
          <p:cNvSpPr txBox="1"/>
          <p:nvPr/>
        </p:nvSpPr>
        <p:spPr>
          <a:xfrm>
            <a:off x="7907162" y="3774224"/>
            <a:ext cx="4100688" cy="1292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zh-CN" altLang="en-US" sz="1600" b="1" dirty="0">
                <a:solidFill>
                  <a:srgbClr val="FF0000"/>
                </a:solidFill>
              </a:rPr>
              <a:t>核心问题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342900" lvl="1" indent="-342900" hangingPunct="1">
              <a:buFont typeface="Wingdings" pitchFamily="2" charset="2"/>
              <a:buChar char="Ø"/>
            </a:pPr>
            <a:r>
              <a:rPr lang="en-US" altLang="zh-CN" sz="1600" dirty="0"/>
              <a:t>(1)</a:t>
            </a:r>
            <a:r>
              <a:rPr lang="zh-CN" altLang="en-US" sz="1600" dirty="0"/>
              <a:t> 如何选择用来扩展的新节点？（</a:t>
            </a:r>
            <a:r>
              <a:rPr lang="en-US" altLang="zh-CN" sz="1600" dirty="0"/>
              <a:t> </a:t>
            </a:r>
            <a:r>
              <a:rPr lang="zh-CN" altLang="en-US" sz="1400" dirty="0"/>
              <a:t>即如何设计 </a:t>
            </a:r>
            <a:r>
              <a:rPr lang="en-US" altLang="zh-CN" sz="1400" dirty="0"/>
              <a:t>Tree</a:t>
            </a:r>
            <a:r>
              <a:rPr lang="zh-CN" altLang="en-US" sz="1400" dirty="0"/>
              <a:t> </a:t>
            </a:r>
            <a:r>
              <a:rPr lang="en-US" altLang="zh-CN" sz="1400" dirty="0"/>
              <a:t>Policy</a:t>
            </a:r>
            <a:r>
              <a:rPr lang="zh-CN" altLang="en-US" sz="1400" dirty="0"/>
              <a:t> 保证高效探索状态动作空间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pPr marL="285750" lvl="1" indent="-285750" hangingPunct="1">
              <a:buFont typeface="Wingdings" pitchFamily="2" charset="2"/>
              <a:buChar char="Ø"/>
            </a:pPr>
            <a:r>
              <a:rPr lang="en-US" altLang="zh-CN" sz="1600" dirty="0"/>
              <a:t>(2)</a:t>
            </a:r>
            <a:r>
              <a:rPr lang="zh-CN" altLang="en-US" sz="1600" dirty="0"/>
              <a:t> 如何高效评估待扩展的新节点？</a:t>
            </a:r>
            <a:endParaRPr lang="en-US" altLang="zh-CN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E03143-86E3-2442-EABC-C0F5BA43E409}"/>
              </a:ext>
            </a:extLst>
          </p:cNvPr>
          <p:cNvSpPr txBox="1"/>
          <p:nvPr/>
        </p:nvSpPr>
        <p:spPr>
          <a:xfrm>
            <a:off x="529236" y="5171137"/>
            <a:ext cx="3069082" cy="738664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Helvetica" pitchFamily="2" charset="0"/>
              </a:rPr>
              <a:t>从根节点向下</a:t>
            </a:r>
            <a:r>
              <a:rPr lang="en-US" altLang="zh-CN" sz="1400" dirty="0">
                <a:latin typeface="Helvetica" pitchFamily="2" charset="0"/>
              </a:rPr>
              <a:t>,</a:t>
            </a:r>
            <a:r>
              <a:rPr lang="zh-CN" altLang="en-US" sz="1400" dirty="0">
                <a:latin typeface="Helvetica" pitchFamily="2" charset="0"/>
              </a:rPr>
              <a:t>根据 </a:t>
            </a:r>
            <a:r>
              <a:rPr lang="en-US" altLang="zh-CN" sz="1400" dirty="0">
                <a:latin typeface="Helvetica" pitchFamily="2" charset="0"/>
              </a:rPr>
              <a:t>Tree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Policy</a:t>
            </a:r>
            <a:r>
              <a:rPr lang="zh-CN" altLang="en-US" sz="1400" dirty="0">
                <a:latin typeface="Helvetica" pitchFamily="2" charset="0"/>
              </a:rPr>
              <a:t> 选择节点，直到遇到</a:t>
            </a:r>
            <a:r>
              <a:rPr lang="zh-CN" altLang="en-US" sz="1400" b="1" dirty="0">
                <a:solidFill>
                  <a:srgbClr val="0070C0"/>
                </a:solidFill>
                <a:latin typeface="Helvetica" pitchFamily="2" charset="0"/>
              </a:rPr>
              <a:t>可扩展的节点</a:t>
            </a:r>
            <a:endParaRPr lang="en-US" altLang="zh-CN" sz="1400" b="1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</a:t>
            </a:r>
            <a:r>
              <a:rPr lang="zh-CN" altLang="en-US" sz="1400" dirty="0">
                <a:latin typeface="Helvetica" pitchFamily="2" charset="0"/>
              </a:rPr>
              <a:t>对应状态没有访问过</a:t>
            </a:r>
            <a:r>
              <a:rPr lang="en-US" altLang="zh-CN" sz="1400" dirty="0">
                <a:latin typeface="Helvetica" pitchFamily="2" charset="0"/>
              </a:rPr>
              <a:t>)</a:t>
            </a:r>
            <a:endParaRPr lang="en-US" altLang="zh-CN" sz="1400" dirty="0">
              <a:effectLst/>
              <a:latin typeface="Helvetica" pitchFamily="2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008282F-54C2-0668-79B0-02258EE161FD}"/>
              </a:ext>
            </a:extLst>
          </p:cNvPr>
          <p:cNvGrpSpPr/>
          <p:nvPr/>
        </p:nvGrpSpPr>
        <p:grpSpPr>
          <a:xfrm>
            <a:off x="335518" y="1110711"/>
            <a:ext cx="6013171" cy="3905201"/>
            <a:chOff x="335518" y="1087250"/>
            <a:chExt cx="6013171" cy="390520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249164C-A097-50FC-4FBE-B97E340AA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518" y="1087250"/>
              <a:ext cx="6013171" cy="390520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ADE296C-5438-6C89-B974-A51E97053278}"/>
                </a:ext>
              </a:extLst>
            </p:cNvPr>
            <p:cNvSpPr txBox="1">
              <a:spLocks/>
            </p:cNvSpPr>
            <p:nvPr/>
          </p:nvSpPr>
          <p:spPr>
            <a:xfrm>
              <a:off x="3510523" y="1402929"/>
              <a:ext cx="1131051" cy="33855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 dirty="0">
                  <a:effectLst/>
                  <a:latin typeface="Helvetica" pitchFamily="2" charset="0"/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9357429"/>
      </p:ext>
    </p:extLst>
  </p:cSld>
  <p:clrMapOvr>
    <a:masterClrMapping/>
  </p:clrMapOvr>
  <p:transition spd="med" advTm="193909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Monte-Carlo Tree Search: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PUCT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121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F8435-3E15-09F6-1185-2AE8416E2D63}"/>
              </a:ext>
            </a:extLst>
          </p:cNvPr>
          <p:cNvSpPr txBox="1"/>
          <p:nvPr/>
        </p:nvSpPr>
        <p:spPr>
          <a:xfrm>
            <a:off x="8081133" y="1433464"/>
            <a:ext cx="404874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zh-CN" altLang="en-US" sz="1600" b="1" dirty="0">
                <a:solidFill>
                  <a:srgbClr val="FF0000"/>
                </a:solidFill>
              </a:rPr>
              <a:t>核心问题</a:t>
            </a:r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</a:p>
          <a:p>
            <a:pPr marL="285750" indent="-285750" hangingPunct="1">
              <a:buFont typeface="Wingdings" pitchFamily="2" charset="2"/>
              <a:buChar char="Ø"/>
            </a:pPr>
            <a:r>
              <a:rPr lang="zh-CN" altLang="en-US" sz="1600" dirty="0"/>
              <a:t>如何选择新的节点用来扩展？（</a:t>
            </a:r>
            <a:r>
              <a:rPr lang="en-US" altLang="zh-CN" sz="1600" dirty="0"/>
              <a:t> Tree</a:t>
            </a:r>
            <a:r>
              <a:rPr lang="zh-CN" altLang="en-US" sz="1600" dirty="0"/>
              <a:t> </a:t>
            </a:r>
            <a:r>
              <a:rPr lang="en-US" altLang="zh-CN" sz="1600" dirty="0"/>
              <a:t>Policy</a:t>
            </a:r>
            <a:r>
              <a:rPr lang="zh-CN" altLang="en-US" sz="1600" dirty="0"/>
              <a:t> 如何保证高效探索状态动作空间）</a:t>
            </a:r>
            <a:endParaRPr lang="en-US" altLang="zh-CN" sz="1600" dirty="0"/>
          </a:p>
          <a:p>
            <a:pPr marL="285750" indent="-285750" hangingPunct="1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lvl="2" indent="0" hangingPunct="1"/>
            <a:endParaRPr lang="en-US" altLang="zh-CN" sz="1600" dirty="0"/>
          </a:p>
          <a:p>
            <a:endParaRPr lang="en-US" altLang="zh-CN" sz="1600" dirty="0"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2EB41B-B3D2-7F98-308C-A29D37015F33}"/>
              </a:ext>
            </a:extLst>
          </p:cNvPr>
          <p:cNvSpPr txBox="1"/>
          <p:nvPr/>
        </p:nvSpPr>
        <p:spPr>
          <a:xfrm>
            <a:off x="457558" y="6379568"/>
            <a:ext cx="61007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Chaslot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Guillaume, et al. "Monte-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tree search: A new framework for game ai." </a:t>
            </a:r>
            <a:r>
              <a:rPr lang="en-US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 and Interactive Digital Entertainment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4. No. 1.</a:t>
            </a:r>
            <a:r>
              <a:rPr lang="en-US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2008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/>
              <p:nvPr/>
            </p:nvSpPr>
            <p:spPr>
              <a:xfrm>
                <a:off x="6356980" y="1813705"/>
                <a:ext cx="1565646" cy="369332"/>
              </a:xfrm>
              <a:prstGeom prst="rect">
                <a:avLst/>
              </a:prstGeom>
              <a:noFill/>
              <a:ln w="12700" cap="flat">
                <a:solidFill>
                  <a:srgbClr val="FF0000"/>
                </a:solidFill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980" y="1813705"/>
                <a:ext cx="1565646" cy="369332"/>
              </a:xfrm>
              <a:prstGeom prst="rect">
                <a:avLst/>
              </a:prstGeom>
              <a:blipFill>
                <a:blip r:embed="rId3"/>
                <a:stretch>
                  <a:fillRect r="-7200" b="-12903"/>
                </a:stretch>
              </a:blipFill>
              <a:ln w="12700" cap="flat">
                <a:solidFill>
                  <a:srgbClr val="FF0000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45A9B576-8F2F-87C0-1CA0-CB50C6D72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57" y="2472599"/>
            <a:ext cx="1547105" cy="59071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上箭头 16">
            <a:extLst>
              <a:ext uri="{FF2B5EF4-FFF2-40B4-BE49-F238E27FC236}">
                <a16:creationId xmlns:a16="http://schemas.microsoft.com/office/drawing/2014/main" id="{519BEB3D-144E-5AB4-8030-6B7CCD3D9C4D}"/>
              </a:ext>
            </a:extLst>
          </p:cNvPr>
          <p:cNvSpPr/>
          <p:nvPr/>
        </p:nvSpPr>
        <p:spPr>
          <a:xfrm>
            <a:off x="7013988" y="2218294"/>
            <a:ext cx="172123" cy="183645"/>
          </a:xfrm>
          <a:prstGeom prst="up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1" name="图片占位符 1">
            <a:extLst>
              <a:ext uri="{FF2B5EF4-FFF2-40B4-BE49-F238E27FC236}">
                <a16:creationId xmlns:a16="http://schemas.microsoft.com/office/drawing/2014/main" id="{1AAB0551-C22E-79C0-D689-BEAC94267F3D}"/>
              </a:ext>
            </a:extLst>
          </p:cNvPr>
          <p:cNvSpPr txBox="1">
            <a:spLocks/>
          </p:cNvSpPr>
          <p:nvPr/>
        </p:nvSpPr>
        <p:spPr>
          <a:xfrm>
            <a:off x="8148258" y="2472599"/>
            <a:ext cx="3782677" cy="254067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6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r>
              <a:rPr lang="zh-CN" altLang="en-US" sz="1600" dirty="0"/>
              <a:t>参考 </a:t>
            </a:r>
            <a:r>
              <a:rPr lang="en-US" altLang="zh-CN" sz="1600" dirty="0"/>
              <a:t>Multi-arm</a:t>
            </a:r>
            <a:r>
              <a:rPr lang="zh-CN" altLang="en-US" sz="1600" dirty="0"/>
              <a:t> </a:t>
            </a:r>
            <a:r>
              <a:rPr lang="en-US" altLang="zh-CN" sz="1600" dirty="0"/>
              <a:t>bandit</a:t>
            </a:r>
            <a:r>
              <a:rPr lang="zh-CN" altLang="en-US" sz="1600" dirty="0"/>
              <a:t> 里面的理论 </a:t>
            </a:r>
            <a:endParaRPr lang="en-US" altLang="zh-CN" sz="1600" dirty="0"/>
          </a:p>
          <a:p>
            <a:pPr hangingPunct="1"/>
            <a:r>
              <a:rPr lang="zh-CN" altLang="en-US" sz="1600" dirty="0"/>
              <a:t>演进过程：</a:t>
            </a:r>
            <a:r>
              <a:rPr lang="en-US" altLang="zh-CN" sz="1600" dirty="0"/>
              <a:t>UCB</a:t>
            </a:r>
            <a:r>
              <a:rPr lang="zh-CN" altLang="en-US" sz="1600" dirty="0"/>
              <a:t>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en-US" altLang="zh-CN" sz="1600" dirty="0"/>
              <a:t>UCT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en-US" altLang="zh-CN" sz="1600" dirty="0"/>
              <a:t>PUCT</a:t>
            </a:r>
          </a:p>
          <a:p>
            <a:pPr lvl="1" hangingPunct="1">
              <a:buFont typeface="Wingdings" pitchFamily="2" charset="2"/>
              <a:buChar char="ü"/>
            </a:pPr>
            <a:r>
              <a:rPr lang="en-US" altLang="zh-CN" sz="1600" dirty="0"/>
              <a:t>Upper Confidence Bound</a:t>
            </a:r>
          </a:p>
          <a:p>
            <a:pPr lvl="1" hangingPunct="1">
              <a:buFont typeface="Wingdings" pitchFamily="2" charset="2"/>
              <a:buChar char="ü"/>
            </a:pPr>
            <a:r>
              <a:rPr lang="en-US" altLang="zh-CN" sz="1600" dirty="0"/>
              <a:t>Upper Confidence Bound applied to trees</a:t>
            </a:r>
          </a:p>
          <a:p>
            <a:pPr lvl="1" hangingPunct="1">
              <a:buFont typeface="Wingdings" pitchFamily="2" charset="2"/>
              <a:buChar char="ü"/>
            </a:pPr>
            <a:r>
              <a:rPr lang="en-US" altLang="zh-CN" sz="1600" dirty="0"/>
              <a:t>Predictor UCT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EB3158-F4DC-06A6-796C-C7C9ACB98D6F}"/>
              </a:ext>
            </a:extLst>
          </p:cNvPr>
          <p:cNvSpPr txBox="1"/>
          <p:nvPr/>
        </p:nvSpPr>
        <p:spPr>
          <a:xfrm>
            <a:off x="6754528" y="6405161"/>
            <a:ext cx="48475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https://github.com/opendilab/LightZero/blob/main/zoo/board_games/mcts_bot.py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EF67DB-1792-D458-CAAC-96D3FCA7BE8D}"/>
              </a:ext>
            </a:extLst>
          </p:cNvPr>
          <p:cNvSpPr txBox="1"/>
          <p:nvPr/>
        </p:nvSpPr>
        <p:spPr>
          <a:xfrm>
            <a:off x="618689" y="5331591"/>
            <a:ext cx="3069082" cy="523220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Helvetica" pitchFamily="2" charset="0"/>
              </a:rPr>
              <a:t>向下选择节点直到遇到</a:t>
            </a:r>
            <a:r>
              <a:rPr lang="zh-CN" altLang="en-US" sz="1400" b="1" dirty="0">
                <a:solidFill>
                  <a:srgbClr val="0070C0"/>
                </a:solidFill>
                <a:latin typeface="Helvetica" pitchFamily="2" charset="0"/>
              </a:rPr>
              <a:t>可扩展的节点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</a:t>
            </a:r>
            <a:r>
              <a:rPr lang="zh-CN" altLang="en-US" sz="1400" dirty="0">
                <a:latin typeface="Helvetica" pitchFamily="2" charset="0"/>
              </a:rPr>
              <a:t>对应状态还有动作没有访问过</a:t>
            </a:r>
            <a:r>
              <a:rPr lang="en-US" altLang="zh-CN" sz="1400" dirty="0">
                <a:latin typeface="Helvetica" pitchFamily="2" charset="0"/>
              </a:rPr>
              <a:t>)</a:t>
            </a:r>
            <a:endParaRPr lang="en-US" altLang="zh-CN" sz="1400" dirty="0">
              <a:effectLst/>
              <a:latin typeface="Helvetica" pitchFamily="2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3DA5962-CAB0-575E-B100-58AD515957D9}"/>
              </a:ext>
            </a:extLst>
          </p:cNvPr>
          <p:cNvGrpSpPr/>
          <p:nvPr/>
        </p:nvGrpSpPr>
        <p:grpSpPr>
          <a:xfrm>
            <a:off x="335518" y="1110711"/>
            <a:ext cx="6013171" cy="3905201"/>
            <a:chOff x="335518" y="1087250"/>
            <a:chExt cx="6013171" cy="3905201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487473C-85C9-9E43-20F4-F91FB334A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518" y="1087250"/>
              <a:ext cx="6013171" cy="3905201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4124E7B-F2B6-ED34-6FFA-4940A572E1FC}"/>
                </a:ext>
              </a:extLst>
            </p:cNvPr>
            <p:cNvSpPr txBox="1">
              <a:spLocks/>
            </p:cNvSpPr>
            <p:nvPr/>
          </p:nvSpPr>
          <p:spPr>
            <a:xfrm>
              <a:off x="3510523" y="1402929"/>
              <a:ext cx="1131051" cy="33855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 dirty="0">
                  <a:effectLst/>
                  <a:latin typeface="Helvetica" pitchFamily="2" charset="0"/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9477045"/>
      </p:ext>
    </p:extLst>
  </p:cSld>
  <p:clrMapOvr>
    <a:masterClrMapping/>
  </p:clrMapOvr>
  <p:transition spd="med" advTm="193909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补充阅读：多臂老虎机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MAB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122</a:t>
            </a:fld>
            <a:endParaRPr lang="en-US" altLang="zh-CN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303C46-7B31-22B9-21B7-FD5F829C39AB}"/>
              </a:ext>
            </a:extLst>
          </p:cNvPr>
          <p:cNvSpPr txBox="1"/>
          <p:nvPr/>
        </p:nvSpPr>
        <p:spPr>
          <a:xfrm>
            <a:off x="457558" y="6075269"/>
            <a:ext cx="10578742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users.ece.cmu.edu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/~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</a:rPr>
              <a:t>yuejiec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/ece18813B_notes/lecture2-stochastic-bandits.pdf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https://lilianweng.github.io/posts/2018-01-23-multi-armed-bandit/#upper-confidence-bounds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37F3B6-928A-FC54-7732-522BC7A0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085" y="3805106"/>
            <a:ext cx="2868362" cy="19623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473158-C0D8-04BA-2D08-FC7A2000F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61" y="1758444"/>
            <a:ext cx="4216696" cy="18051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390130-7605-6D0A-B833-C19180055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15" y="1090557"/>
            <a:ext cx="4873529" cy="6189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0789B7-6D07-1EB9-304F-D1D0C0694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233" y="933738"/>
            <a:ext cx="4575312" cy="13763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C59772-5DFE-8862-BF2E-F3D075E31E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9603" y="3056947"/>
            <a:ext cx="1841726" cy="119649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C6CEC0-4CF3-07D5-37B0-B91422A12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3866" y="4529589"/>
            <a:ext cx="1473200" cy="584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44510B4-7655-7437-D789-6505E0308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5916" y="2560137"/>
            <a:ext cx="3948232" cy="29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43485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8CC39582-F3C3-8EE0-A9E8-77FEF12989D4}"/>
              </a:ext>
            </a:extLst>
          </p:cNvPr>
          <p:cNvSpPr txBox="1">
            <a:spLocks/>
          </p:cNvSpPr>
          <p:nvPr/>
        </p:nvSpPr>
        <p:spPr>
          <a:xfrm>
            <a:off x="838200" y="1544128"/>
            <a:ext cx="10515599" cy="4567305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hangingPunct="1"/>
            <a:endParaRPr lang="en-US" altLang="zh-CN"/>
          </a:p>
          <a:p>
            <a:pPr hangingPunct="1"/>
            <a:endParaRPr lang="en-US" altLang="zh-CN"/>
          </a:p>
          <a:p>
            <a:pPr hangingPunct="1"/>
            <a:endParaRPr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048A621-774A-DB84-61D6-A64A5982A468}"/>
              </a:ext>
            </a:extLst>
          </p:cNvPr>
          <p:cNvSpPr txBox="1">
            <a:spLocks/>
          </p:cNvSpPr>
          <p:nvPr/>
        </p:nvSpPr>
        <p:spPr>
          <a:xfrm>
            <a:off x="1262772" y="747699"/>
            <a:ext cx="9666453" cy="1988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529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 dirty="0">
              <a:solidFill>
                <a:schemeClr val="tx1"/>
              </a:solidFill>
              <a:latin typeface="+mj-lt"/>
              <a:cs typeface="+mj-cs"/>
            </a:endParaRPr>
          </a:p>
          <a:p>
            <a:pPr marL="0" indent="0">
              <a:buNone/>
            </a:pPr>
            <a:r>
              <a:rPr lang="en-US" altLang="zh-CN" sz="1400" b="1" dirty="0">
                <a:solidFill>
                  <a:schemeClr val="tx1"/>
                </a:solidFill>
                <a:latin typeface="+mj-lt"/>
                <a:cs typeface="+mj-cs"/>
              </a:rPr>
              <a:t>Upper Confidence Bounds</a:t>
            </a:r>
            <a:r>
              <a:rPr lang="zh-CN" altLang="en-US" sz="1400" b="1" dirty="0">
                <a:solidFill>
                  <a:schemeClr val="tx1"/>
                </a:solidFill>
                <a:latin typeface="+mj-lt"/>
                <a:cs typeface="+mj-cs"/>
              </a:rPr>
              <a:t>：选择估计</a:t>
            </a:r>
            <a:r>
              <a:rPr lang="en-US" altLang="zh-CN" sz="1400" b="1" dirty="0">
                <a:solidFill>
                  <a:schemeClr val="tx1"/>
                </a:solidFill>
                <a:latin typeface="+mj-lt"/>
                <a:cs typeface="+mj-cs"/>
              </a:rPr>
              <a:t>Q</a:t>
            </a:r>
            <a:r>
              <a:rPr lang="zh-CN" altLang="en-US" sz="1400" b="1" dirty="0">
                <a:solidFill>
                  <a:schemeClr val="tx1"/>
                </a:solidFill>
                <a:latin typeface="+mj-lt"/>
                <a:cs typeface="+mj-cs"/>
              </a:rPr>
              <a:t>值的置信上界最大的动作</a:t>
            </a:r>
            <a:r>
              <a:rPr lang="zh-CN" altLang="en-US" sz="1400" dirty="0">
                <a:solidFill>
                  <a:schemeClr val="tx1"/>
                </a:solidFill>
                <a:latin typeface="+mj-lt"/>
                <a:cs typeface="+mj-cs"/>
              </a:rPr>
              <a:t>（即具有最大 </a:t>
            </a:r>
            <a:r>
              <a:rPr lang="en-US" altLang="zh-CN" sz="1400" dirty="0">
                <a:solidFill>
                  <a:schemeClr val="tx1"/>
                </a:solidFill>
                <a:latin typeface="+mj-lt"/>
                <a:cs typeface="+mj-cs"/>
              </a:rPr>
              <a:t>upper confidence bound </a:t>
            </a:r>
            <a:r>
              <a:rPr lang="zh-CN" altLang="en-US" sz="1400" dirty="0">
                <a:solidFill>
                  <a:schemeClr val="tx1"/>
                </a:solidFill>
                <a:latin typeface="+mj-lt"/>
                <a:cs typeface="+mj-cs"/>
              </a:rPr>
              <a:t>的动作）。</a:t>
            </a:r>
            <a:endParaRPr lang="en-US" altLang="zh-CN" sz="1400" dirty="0">
              <a:solidFill>
                <a:schemeClr val="tx1"/>
              </a:solidFill>
              <a:latin typeface="+mj-lt"/>
              <a:cs typeface="+mj-cs"/>
            </a:endParaRPr>
          </a:p>
          <a:p>
            <a:r>
              <a:rPr lang="zh-CN" altLang="en-US" sz="1400" b="1" dirty="0">
                <a:solidFill>
                  <a:schemeClr val="tx1"/>
                </a:solidFill>
                <a:latin typeface="+mj-lt"/>
                <a:cs typeface="+mj-cs"/>
              </a:rPr>
              <a:t>乐观性</a:t>
            </a:r>
            <a:endParaRPr lang="en-US" altLang="zh-CN" sz="1400" b="1" dirty="0">
              <a:solidFill>
                <a:schemeClr val="tx1"/>
              </a:solidFill>
              <a:latin typeface="+mj-lt"/>
              <a:cs typeface="+mj-cs"/>
            </a:endParaRPr>
          </a:p>
          <a:p>
            <a:pPr lvl="1"/>
            <a:r>
              <a:rPr lang="zh-CN" altLang="en-US" sz="1400" dirty="0">
                <a:solidFill>
                  <a:schemeClr val="tx1"/>
                </a:solidFill>
                <a:latin typeface="+mj-lt"/>
                <a:cs typeface="+mj-cs"/>
              </a:rPr>
              <a:t>对于具有高不确定性的动作持有乐观态度。（增加探索）</a:t>
            </a:r>
            <a:endParaRPr lang="en-US" altLang="zh-CN" sz="1400" dirty="0">
              <a:solidFill>
                <a:schemeClr val="tx1"/>
              </a:solidFill>
              <a:latin typeface="+mj-lt"/>
              <a:cs typeface="+mj-cs"/>
            </a:endParaRPr>
          </a:p>
          <a:p>
            <a:r>
              <a:rPr lang="zh-CN" altLang="en-US" sz="1400" b="1" dirty="0">
                <a:solidFill>
                  <a:schemeClr val="tx1"/>
                </a:solidFill>
                <a:latin typeface="+mj-lt"/>
                <a:cs typeface="+mj-cs"/>
              </a:rPr>
              <a:t>一致性</a:t>
            </a:r>
            <a:endParaRPr lang="en-US" altLang="zh-CN" sz="1400" b="1" dirty="0">
              <a:solidFill>
                <a:schemeClr val="tx1"/>
              </a:solidFill>
              <a:latin typeface="+mj-lt"/>
              <a:cs typeface="+mj-cs"/>
            </a:endParaRPr>
          </a:p>
          <a:p>
            <a:pPr lvl="1"/>
            <a:r>
              <a:rPr lang="zh-CN" altLang="en-US" sz="1400" dirty="0">
                <a:solidFill>
                  <a:schemeClr val="tx1"/>
                </a:solidFill>
                <a:latin typeface="+mj-lt"/>
                <a:cs typeface="+mj-cs"/>
              </a:rPr>
              <a:t>随着时间的推移，算法能够越来越准确地识别出哪个动作是最优动作，并且其选择次优动作所造成的损失相对于时间 𝑇</a:t>
            </a:r>
            <a:r>
              <a:rPr lang="en-US" altLang="zh-CN" sz="1400" dirty="0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+mj-lt"/>
                <a:cs typeface="+mj-cs"/>
              </a:rPr>
              <a:t>的比逐渐趋近于零。  （保证收敛到最优解）</a:t>
            </a:r>
            <a:endParaRPr lang="en-US" altLang="zh-CN" sz="14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21" name="小标题">
            <a:extLst>
              <a:ext uri="{FF2B5EF4-FFF2-40B4-BE49-F238E27FC236}">
                <a16:creationId xmlns:a16="http://schemas.microsoft.com/office/drawing/2014/main" id="{E7CA4AFF-83AC-447D-9E11-407AAA290911}"/>
              </a:ext>
            </a:extLst>
          </p:cNvPr>
          <p:cNvSpPr txBox="1"/>
          <p:nvPr/>
        </p:nvSpPr>
        <p:spPr>
          <a:xfrm>
            <a:off x="235505" y="334884"/>
            <a:ext cx="8822680" cy="61555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补充阅读：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UCB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的理论推导，乐观性和一致性 </a:t>
            </a:r>
          </a:p>
          <a:p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721C864-1B6F-9CAD-B9E1-4BECF676B4AC}"/>
              </a:ext>
            </a:extLst>
          </p:cNvPr>
          <p:cNvSpPr txBox="1"/>
          <p:nvPr/>
        </p:nvSpPr>
        <p:spPr>
          <a:xfrm>
            <a:off x="1235799" y="4681348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+mj-lt"/>
              </a:rPr>
              <a:t>UCB1</a:t>
            </a:r>
            <a:r>
              <a:rPr lang="zh-CN" altLang="en-US" sz="1800" dirty="0">
                <a:solidFill>
                  <a:schemeClr val="tx1"/>
                </a:solidFill>
                <a:latin typeface="+mj-lt"/>
              </a:rPr>
              <a:t>的推导过程：</a:t>
            </a:r>
            <a:endParaRPr lang="en-US" altLang="zh-CN" sz="1800" dirty="0">
              <a:latin typeface="+mj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B5AC48-A399-204D-7DBC-F4D7104AD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670E9F-518E-A3EB-A538-9F05CD3A6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31" y="2905090"/>
            <a:ext cx="4975019" cy="37650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059E257-6C96-863F-A757-B64F109AB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911" y="3905041"/>
            <a:ext cx="5221357" cy="14088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8A83213-1461-F679-5510-EEF9CE70903F}"/>
              </a:ext>
            </a:extLst>
          </p:cNvPr>
          <p:cNvSpPr txBox="1"/>
          <p:nvPr/>
        </p:nvSpPr>
        <p:spPr>
          <a:xfrm>
            <a:off x="5708877" y="6581001"/>
            <a:ext cx="66986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https://lilianweng.github.io/posts/2018-01-23-multi-armed-bandit/#upper-confidence-bounds</a:t>
            </a:r>
          </a:p>
        </p:txBody>
      </p:sp>
    </p:spTree>
    <p:extLst>
      <p:ext uri="{BB962C8B-B14F-4D97-AF65-F5344CB8AC3E}">
        <p14:creationId xmlns:p14="http://schemas.microsoft.com/office/powerpoint/2010/main" val="470370817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Monte-Carlo Tree Search: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UCB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124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F8435-3E15-09F6-1185-2AE8416E2D63}"/>
              </a:ext>
            </a:extLst>
          </p:cNvPr>
          <p:cNvSpPr txBox="1"/>
          <p:nvPr/>
        </p:nvSpPr>
        <p:spPr>
          <a:xfrm>
            <a:off x="6754528" y="1346672"/>
            <a:ext cx="404874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zh-CN" altLang="en-US" sz="1600" b="1" dirty="0">
                <a:solidFill>
                  <a:srgbClr val="FF0000"/>
                </a:solidFill>
              </a:rPr>
              <a:t>核心问题</a:t>
            </a:r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zh-CN" altLang="en-US" sz="1600" dirty="0"/>
              <a:t>如何选择新的节点用来扩展？（</a:t>
            </a:r>
            <a:r>
              <a:rPr lang="en-US" altLang="zh-CN" sz="1600" dirty="0"/>
              <a:t> Tree</a:t>
            </a:r>
            <a:r>
              <a:rPr lang="zh-CN" altLang="en-US" sz="1600" dirty="0"/>
              <a:t> </a:t>
            </a:r>
            <a:r>
              <a:rPr lang="en-US" altLang="zh-CN" sz="1600" dirty="0"/>
              <a:t>Policy</a:t>
            </a:r>
            <a:r>
              <a:rPr lang="zh-CN" altLang="en-US" sz="1600" dirty="0"/>
              <a:t> 如何保证高效探索状态动作空间）</a:t>
            </a:r>
            <a:endParaRPr lang="en-US" altLang="zh-CN" sz="1600" dirty="0"/>
          </a:p>
          <a:p>
            <a:pPr marL="285750" indent="-285750" hangingPunct="1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lvl="2" indent="0" hangingPunct="1"/>
            <a:endParaRPr lang="en-US" altLang="zh-CN" sz="1600" dirty="0"/>
          </a:p>
          <a:p>
            <a:endParaRPr lang="en-US" altLang="zh-CN" sz="1600" dirty="0"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2EB41B-B3D2-7F98-308C-A29D37015F33}"/>
              </a:ext>
            </a:extLst>
          </p:cNvPr>
          <p:cNvSpPr txBox="1"/>
          <p:nvPr/>
        </p:nvSpPr>
        <p:spPr>
          <a:xfrm>
            <a:off x="457558" y="6379568"/>
            <a:ext cx="61007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Chaslot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Guillaume, et al. "Monte-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tree search: A new framework for game ai." </a:t>
            </a:r>
            <a:r>
              <a:rPr lang="en-US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 and Interactive Digital Entertainment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4. No. 1.</a:t>
            </a:r>
            <a:r>
              <a:rPr lang="en-US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2008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000" dirty="0"/>
          </a:p>
        </p:txBody>
      </p:sp>
      <p:sp>
        <p:nvSpPr>
          <p:cNvPr id="11" name="图片占位符 1">
            <a:extLst>
              <a:ext uri="{FF2B5EF4-FFF2-40B4-BE49-F238E27FC236}">
                <a16:creationId xmlns:a16="http://schemas.microsoft.com/office/drawing/2014/main" id="{1AAB0551-C22E-79C0-D689-BEAC94267F3D}"/>
              </a:ext>
            </a:extLst>
          </p:cNvPr>
          <p:cNvSpPr txBox="1">
            <a:spLocks/>
          </p:cNvSpPr>
          <p:nvPr/>
        </p:nvSpPr>
        <p:spPr>
          <a:xfrm>
            <a:off x="6778820" y="2084125"/>
            <a:ext cx="3782677" cy="90389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r>
              <a:rPr lang="zh-CN" altLang="en-US" sz="1800" dirty="0"/>
              <a:t>演进过程：</a:t>
            </a:r>
            <a:r>
              <a:rPr lang="en-US" altLang="zh-CN" sz="1800" dirty="0"/>
              <a:t>UCB</a:t>
            </a:r>
            <a:r>
              <a:rPr lang="zh-CN" altLang="en-US" sz="1800" dirty="0"/>
              <a:t>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en-US" altLang="zh-CN" sz="1800" dirty="0"/>
              <a:t>UCT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en-US" altLang="zh-CN" sz="1800" dirty="0"/>
              <a:t>PUCT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CE7399-70CB-ACA1-FEE8-654D2A4D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382" y="3962377"/>
            <a:ext cx="3010024" cy="660191"/>
          </a:xfrm>
          <a:prstGeom prst="rect">
            <a:avLst/>
          </a:prstGeom>
        </p:spPr>
      </p:pic>
      <p:sp>
        <p:nvSpPr>
          <p:cNvPr id="10" name="下箭头 9">
            <a:extLst>
              <a:ext uri="{FF2B5EF4-FFF2-40B4-BE49-F238E27FC236}">
                <a16:creationId xmlns:a16="http://schemas.microsoft.com/office/drawing/2014/main" id="{C87D39CD-D1F5-AE0D-031B-C4001886559C}"/>
              </a:ext>
            </a:extLst>
          </p:cNvPr>
          <p:cNvSpPr/>
          <p:nvPr/>
        </p:nvSpPr>
        <p:spPr>
          <a:xfrm>
            <a:off x="8573782" y="3008071"/>
            <a:ext cx="516367" cy="76795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AC9ECC-E6A1-475E-F0D7-DB86CE292A9C}"/>
              </a:ext>
            </a:extLst>
          </p:cNvPr>
          <p:cNvSpPr/>
          <p:nvPr/>
        </p:nvSpPr>
        <p:spPr>
          <a:xfrm>
            <a:off x="8214829" y="2338172"/>
            <a:ext cx="1194519" cy="5660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857693-D05E-3BC0-AA2A-D5550F1B984E}"/>
              </a:ext>
            </a:extLst>
          </p:cNvPr>
          <p:cNvSpPr/>
          <p:nvPr/>
        </p:nvSpPr>
        <p:spPr>
          <a:xfrm>
            <a:off x="7239551" y="3831972"/>
            <a:ext cx="3872772" cy="9375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B03A5B-AEC4-6305-47E9-ED4548277559}"/>
              </a:ext>
            </a:extLst>
          </p:cNvPr>
          <p:cNvSpPr txBox="1"/>
          <p:nvPr/>
        </p:nvSpPr>
        <p:spPr>
          <a:xfrm>
            <a:off x="9590716" y="5188162"/>
            <a:ext cx="266593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200" dirty="0"/>
              <a:t>探索项：</a:t>
            </a:r>
            <a:endParaRPr lang="en-US" altLang="zh-CN" sz="1200" dirty="0"/>
          </a:p>
          <a:p>
            <a:pPr marL="285750" lvl="1" indent="-285750">
              <a:buFont typeface="Wingdings" pitchFamily="2" charset="2"/>
              <a:buChar char="ü"/>
            </a:pPr>
            <a:r>
              <a:rPr lang="zh-CN" altLang="en-US" sz="1200" dirty="0"/>
              <a:t>对当前</a:t>
            </a:r>
            <a:r>
              <a:rPr lang="en-US" altLang="zh-CN" sz="1200" dirty="0"/>
              <a:t>Q</a:t>
            </a:r>
            <a:r>
              <a:rPr lang="zh-CN" altLang="en-US" sz="1200" dirty="0"/>
              <a:t>值估计不确定性的度量</a:t>
            </a:r>
            <a:endParaRPr lang="en-US" altLang="zh-CN" sz="1200" dirty="0"/>
          </a:p>
          <a:p>
            <a:pPr marL="285750" lvl="2" indent="-285750">
              <a:buFont typeface="Wingdings" pitchFamily="2" charset="2"/>
              <a:buChar char="ü"/>
            </a:pPr>
            <a:r>
              <a:rPr lang="zh-CN" altLang="en-US" sz="1200" dirty="0"/>
              <a:t>鼓励选择之前访问少的动作</a:t>
            </a:r>
            <a:endParaRPr lang="en-US" altLang="zh-CN" sz="1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1DAE02C-7E90-F479-FBC0-0FB4821EF4AF}"/>
              </a:ext>
            </a:extLst>
          </p:cNvPr>
          <p:cNvSpPr txBox="1"/>
          <p:nvPr/>
        </p:nvSpPr>
        <p:spPr>
          <a:xfrm>
            <a:off x="6754528" y="6405161"/>
            <a:ext cx="48475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https://github.com/opendilab/LightZero/blob/main/zoo/board_games/mcts_bot.py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315629-BE4F-9FD9-515E-E8C23EBECB74}"/>
              </a:ext>
            </a:extLst>
          </p:cNvPr>
          <p:cNvSpPr txBox="1"/>
          <p:nvPr/>
        </p:nvSpPr>
        <p:spPr>
          <a:xfrm>
            <a:off x="7421525" y="5211471"/>
            <a:ext cx="266593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zh-CN" altLang="en-US" sz="1200" dirty="0"/>
              <a:t>利用项：</a:t>
            </a:r>
            <a:endParaRPr lang="en-US" altLang="zh-CN" sz="1200" dirty="0"/>
          </a:p>
          <a:p>
            <a:pPr marL="285750" lvl="1" indent="-285750">
              <a:buFont typeface="Wingdings" pitchFamily="2" charset="2"/>
              <a:buChar char="ü"/>
            </a:pPr>
            <a:r>
              <a:rPr lang="zh-CN" altLang="en-US" sz="1200" dirty="0"/>
              <a:t>对当前不同动作</a:t>
            </a:r>
            <a:r>
              <a:rPr lang="en-US" altLang="zh-CN" sz="1200" dirty="0"/>
              <a:t>Q</a:t>
            </a:r>
            <a:r>
              <a:rPr lang="zh-CN" altLang="en-US" sz="1200" dirty="0"/>
              <a:t>值的估计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E7890D-6545-70DC-CE8A-BCCAEA663767}"/>
              </a:ext>
            </a:extLst>
          </p:cNvPr>
          <p:cNvSpPr txBox="1"/>
          <p:nvPr/>
        </p:nvSpPr>
        <p:spPr>
          <a:xfrm>
            <a:off x="618689" y="5331591"/>
            <a:ext cx="3069082" cy="523220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Helvetica" pitchFamily="2" charset="0"/>
              </a:rPr>
              <a:t>向下选择节点直到遇到</a:t>
            </a:r>
            <a:r>
              <a:rPr lang="zh-CN" altLang="en-US" sz="1400" b="1" dirty="0">
                <a:solidFill>
                  <a:srgbClr val="0070C0"/>
                </a:solidFill>
                <a:latin typeface="Helvetica" pitchFamily="2" charset="0"/>
              </a:rPr>
              <a:t>可扩展的节点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</a:t>
            </a:r>
            <a:r>
              <a:rPr lang="zh-CN" altLang="en-US" sz="1400" dirty="0">
                <a:latin typeface="Helvetica" pitchFamily="2" charset="0"/>
              </a:rPr>
              <a:t>对应状态还有动作没有访问过</a:t>
            </a:r>
            <a:r>
              <a:rPr lang="en-US" altLang="zh-CN" sz="1400" dirty="0">
                <a:latin typeface="Helvetica" pitchFamily="2" charset="0"/>
              </a:rPr>
              <a:t>)</a:t>
            </a:r>
            <a:endParaRPr lang="en-US" altLang="zh-CN" sz="1400" dirty="0">
              <a:effectLst/>
              <a:latin typeface="Helvetica" pitchFamily="2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515340F-E57E-2525-18E4-3C560468DBBA}"/>
              </a:ext>
            </a:extLst>
          </p:cNvPr>
          <p:cNvGrpSpPr/>
          <p:nvPr/>
        </p:nvGrpSpPr>
        <p:grpSpPr>
          <a:xfrm>
            <a:off x="335518" y="1110711"/>
            <a:ext cx="6013171" cy="3905201"/>
            <a:chOff x="335518" y="1087250"/>
            <a:chExt cx="6013171" cy="390520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3121F20-11C9-B035-08DF-0EEF3DB2D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518" y="1087250"/>
              <a:ext cx="6013171" cy="390520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BEE7F7E-2905-06A7-6C0C-54BBAD8B5EBC}"/>
                </a:ext>
              </a:extLst>
            </p:cNvPr>
            <p:cNvSpPr txBox="1">
              <a:spLocks/>
            </p:cNvSpPr>
            <p:nvPr/>
          </p:nvSpPr>
          <p:spPr>
            <a:xfrm>
              <a:off x="3510523" y="1402929"/>
              <a:ext cx="1131051" cy="33855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 dirty="0">
                  <a:effectLst/>
                  <a:latin typeface="Helvetica" pitchFamily="2" charset="0"/>
                </a:rPr>
                <a:t>Evaluation</a:t>
              </a:r>
            </a:p>
          </p:txBody>
        </p:sp>
      </p:grpSp>
      <p:cxnSp>
        <p:nvCxnSpPr>
          <p:cNvPr id="24" name="曲线连接符 23">
            <a:extLst>
              <a:ext uri="{FF2B5EF4-FFF2-40B4-BE49-F238E27FC236}">
                <a16:creationId xmlns:a16="http://schemas.microsoft.com/office/drawing/2014/main" id="{AA584D5E-640C-74ED-2E53-3FA954010F5C}"/>
              </a:ext>
            </a:extLst>
          </p:cNvPr>
          <p:cNvCxnSpPr/>
          <p:nvPr/>
        </p:nvCxnSpPr>
        <p:spPr>
          <a:xfrm rot="10800000" flipV="1">
            <a:off x="8090452" y="4850296"/>
            <a:ext cx="646044" cy="337866"/>
          </a:xfrm>
          <a:prstGeom prst="curvedConnector3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5" name="曲线连接符 24">
            <a:extLst>
              <a:ext uri="{FF2B5EF4-FFF2-40B4-BE49-F238E27FC236}">
                <a16:creationId xmlns:a16="http://schemas.microsoft.com/office/drawing/2014/main" id="{835AFE57-FB66-6D2B-FA9D-53CE1779D21F}"/>
              </a:ext>
            </a:extLst>
          </p:cNvPr>
          <p:cNvCxnSpPr>
            <a:cxnSpLocks/>
          </p:cNvCxnSpPr>
          <p:nvPr/>
        </p:nvCxnSpPr>
        <p:spPr>
          <a:xfrm>
            <a:off x="10047008" y="4850296"/>
            <a:ext cx="657435" cy="337866"/>
          </a:xfrm>
          <a:prstGeom prst="curvedConnector3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328719326"/>
      </p:ext>
    </p:extLst>
  </p:cSld>
  <p:clrMapOvr>
    <a:masterClrMapping/>
  </p:clrMapOvr>
  <p:transition spd="med" advTm="193909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Monte-Carlo Tree Search: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PUCT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125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F8435-3E15-09F6-1185-2AE8416E2D63}"/>
              </a:ext>
            </a:extLst>
          </p:cNvPr>
          <p:cNvSpPr txBox="1"/>
          <p:nvPr/>
        </p:nvSpPr>
        <p:spPr>
          <a:xfrm>
            <a:off x="6754528" y="1318962"/>
            <a:ext cx="404874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zh-CN" altLang="en-US" sz="1600" b="1" dirty="0">
                <a:solidFill>
                  <a:srgbClr val="FF0000"/>
                </a:solidFill>
              </a:rPr>
              <a:t>核心问题</a:t>
            </a:r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zh-CN" altLang="en-US" sz="1600" dirty="0"/>
              <a:t>如何选择新的节点用来扩展？（</a:t>
            </a:r>
            <a:r>
              <a:rPr lang="en-US" altLang="zh-CN" sz="1600" dirty="0"/>
              <a:t> Tree</a:t>
            </a:r>
            <a:r>
              <a:rPr lang="zh-CN" altLang="en-US" sz="1600" dirty="0"/>
              <a:t> </a:t>
            </a:r>
            <a:r>
              <a:rPr lang="en-US" altLang="zh-CN" sz="1600" dirty="0"/>
              <a:t>Policy</a:t>
            </a:r>
            <a:r>
              <a:rPr lang="zh-CN" altLang="en-US" sz="1600" dirty="0"/>
              <a:t> 如何保证高效探索状态动作空间）</a:t>
            </a:r>
            <a:endParaRPr lang="en-US" altLang="zh-CN" sz="1600" dirty="0"/>
          </a:p>
          <a:p>
            <a:pPr marL="285750" indent="-285750" hangingPunct="1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lvl="2" indent="0" hangingPunct="1"/>
            <a:endParaRPr lang="en-US" altLang="zh-CN" sz="1600" dirty="0"/>
          </a:p>
          <a:p>
            <a:endParaRPr lang="en-US" altLang="zh-CN" sz="1600" dirty="0"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2EB41B-B3D2-7F98-308C-A29D37015F33}"/>
              </a:ext>
            </a:extLst>
          </p:cNvPr>
          <p:cNvSpPr txBox="1"/>
          <p:nvPr/>
        </p:nvSpPr>
        <p:spPr>
          <a:xfrm>
            <a:off x="457558" y="6379568"/>
            <a:ext cx="61007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Chaslot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Guillaume, et al. "Monte-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tree search: A new framework for game ai." </a:t>
            </a:r>
            <a:r>
              <a:rPr lang="en-US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 and Interactive Digital Entertainment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4. No. 1.</a:t>
            </a:r>
            <a:r>
              <a:rPr lang="en-US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2008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000" dirty="0"/>
          </a:p>
        </p:txBody>
      </p:sp>
      <p:sp>
        <p:nvSpPr>
          <p:cNvPr id="11" name="图片占位符 1">
            <a:extLst>
              <a:ext uri="{FF2B5EF4-FFF2-40B4-BE49-F238E27FC236}">
                <a16:creationId xmlns:a16="http://schemas.microsoft.com/office/drawing/2014/main" id="{1AAB0551-C22E-79C0-D689-BEAC94267F3D}"/>
              </a:ext>
            </a:extLst>
          </p:cNvPr>
          <p:cNvSpPr txBox="1">
            <a:spLocks/>
          </p:cNvSpPr>
          <p:nvPr/>
        </p:nvSpPr>
        <p:spPr>
          <a:xfrm>
            <a:off x="6778820" y="2084125"/>
            <a:ext cx="3782677" cy="90389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r>
              <a:rPr lang="zh-CN" altLang="en-US" sz="1800" dirty="0"/>
              <a:t>演进过程：</a:t>
            </a:r>
            <a:r>
              <a:rPr lang="en-US" altLang="zh-CN" sz="1800" dirty="0"/>
              <a:t>UCB</a:t>
            </a:r>
            <a:r>
              <a:rPr lang="zh-CN" altLang="en-US" sz="1800" dirty="0"/>
              <a:t> 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en-US" altLang="zh-CN" sz="1800" dirty="0"/>
              <a:t>UCT</a:t>
            </a:r>
            <a:r>
              <a:rPr lang="en-US" altLang="zh-CN" sz="1800" dirty="0">
                <a:sym typeface="Wingdings" pitchFamily="2" charset="2"/>
              </a:rPr>
              <a:t></a:t>
            </a:r>
            <a:r>
              <a:rPr lang="en-US" altLang="zh-CN" sz="1800" dirty="0"/>
              <a:t>PUCT</a:t>
            </a: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C87D39CD-D1F5-AE0D-031B-C4001886559C}"/>
              </a:ext>
            </a:extLst>
          </p:cNvPr>
          <p:cNvSpPr/>
          <p:nvPr/>
        </p:nvSpPr>
        <p:spPr>
          <a:xfrm>
            <a:off x="9602917" y="2985229"/>
            <a:ext cx="516367" cy="767957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7AC9ECC-E6A1-475E-F0D7-DB86CE292A9C}"/>
              </a:ext>
            </a:extLst>
          </p:cNvPr>
          <p:cNvSpPr/>
          <p:nvPr/>
        </p:nvSpPr>
        <p:spPr>
          <a:xfrm>
            <a:off x="9366979" y="2337433"/>
            <a:ext cx="907322" cy="55473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E3C37B-C587-6C7D-9F01-20A848F1AC70}"/>
              </a:ext>
            </a:extLst>
          </p:cNvPr>
          <p:cNvSpPr txBox="1"/>
          <p:nvPr/>
        </p:nvSpPr>
        <p:spPr>
          <a:xfrm>
            <a:off x="6754528" y="6405161"/>
            <a:ext cx="48475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https://github.com/opendilab/LightZero/blob/main/zoo/board_games/mcts_bot.py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7B03A5B-AEC4-6305-47E9-ED4548277559}"/>
              </a:ext>
            </a:extLst>
          </p:cNvPr>
          <p:cNvSpPr txBox="1"/>
          <p:nvPr/>
        </p:nvSpPr>
        <p:spPr>
          <a:xfrm>
            <a:off x="8420101" y="4897650"/>
            <a:ext cx="3436381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zh-CN" altLang="en-US" sz="1200" dirty="0"/>
              <a:t>引入了策略先验网络</a:t>
            </a:r>
            <a:r>
              <a:rPr lang="en-US" altLang="zh-CN" sz="1200" dirty="0"/>
              <a:t>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B050"/>
                </a:solidFill>
              </a:rPr>
              <a:t>(+) </a:t>
            </a:r>
            <a:r>
              <a:rPr lang="zh-CN" altLang="en-US" sz="1200" dirty="0">
                <a:solidFill>
                  <a:srgbClr val="00B050"/>
                </a:solidFill>
              </a:rPr>
              <a:t>进一步减少搜索的宽度，提升搜索效率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00B050"/>
                </a:solidFill>
              </a:rPr>
              <a:t>(+) </a:t>
            </a:r>
            <a:r>
              <a:rPr lang="zh-CN" altLang="en-US" sz="1200" dirty="0">
                <a:solidFill>
                  <a:srgbClr val="00B050"/>
                </a:solidFill>
              </a:rPr>
              <a:t>提供了策略迭代的可能</a:t>
            </a:r>
          </a:p>
          <a:p>
            <a:endParaRPr lang="zh-CN" altLang="en-US" sz="12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A50EAC6-B04F-0A5C-444E-82F6D65AE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989" y="3773977"/>
            <a:ext cx="3197408" cy="6140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9B97CE2-1089-2938-0289-7620F1BEE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4412" y="4215104"/>
            <a:ext cx="1354719" cy="49642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173EE62-C4EE-C7E3-711B-0A7DFAA3AF0A}"/>
              </a:ext>
            </a:extLst>
          </p:cNvPr>
          <p:cNvSpPr txBox="1"/>
          <p:nvPr/>
        </p:nvSpPr>
        <p:spPr>
          <a:xfrm>
            <a:off x="618689" y="5331591"/>
            <a:ext cx="3069082" cy="523220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Helvetica" pitchFamily="2" charset="0"/>
              </a:rPr>
              <a:t>向下选择节点直到遇到</a:t>
            </a:r>
            <a:r>
              <a:rPr lang="zh-CN" altLang="en-US" sz="1400" b="1" dirty="0">
                <a:solidFill>
                  <a:srgbClr val="0070C0"/>
                </a:solidFill>
                <a:latin typeface="Helvetica" pitchFamily="2" charset="0"/>
              </a:rPr>
              <a:t>可扩展的节点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</a:t>
            </a:r>
            <a:r>
              <a:rPr lang="zh-CN" altLang="en-US" sz="1400" dirty="0">
                <a:latin typeface="Helvetica" pitchFamily="2" charset="0"/>
              </a:rPr>
              <a:t>对应状态还有动作没有访问过</a:t>
            </a:r>
            <a:r>
              <a:rPr lang="en-US" altLang="zh-CN" sz="1400" dirty="0">
                <a:latin typeface="Helvetica" pitchFamily="2" charset="0"/>
              </a:rPr>
              <a:t>)</a:t>
            </a:r>
            <a:endParaRPr lang="en-US" altLang="zh-CN" sz="1400" dirty="0">
              <a:effectLst/>
              <a:latin typeface="Helvetica" pitchFamily="2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93FAE7D-028D-FA9C-AD82-070F51D9376F}"/>
              </a:ext>
            </a:extLst>
          </p:cNvPr>
          <p:cNvGrpSpPr/>
          <p:nvPr/>
        </p:nvGrpSpPr>
        <p:grpSpPr>
          <a:xfrm>
            <a:off x="335518" y="1110711"/>
            <a:ext cx="6013171" cy="3905201"/>
            <a:chOff x="335518" y="1087250"/>
            <a:chExt cx="6013171" cy="3905201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414B9C9-D72C-E55D-AD20-BC60DD047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518" y="1087250"/>
              <a:ext cx="6013171" cy="3905201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2843CFC-65B2-5AF7-9381-088B5722BE15}"/>
                </a:ext>
              </a:extLst>
            </p:cNvPr>
            <p:cNvSpPr txBox="1">
              <a:spLocks/>
            </p:cNvSpPr>
            <p:nvPr/>
          </p:nvSpPr>
          <p:spPr>
            <a:xfrm>
              <a:off x="3510523" y="1402929"/>
              <a:ext cx="1131051" cy="33855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 dirty="0">
                  <a:effectLst/>
                  <a:latin typeface="Helvetica" pitchFamily="2" charset="0"/>
                </a:rPr>
                <a:t>Evaluation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799C48B5-6B5D-6669-54A4-FEC8DD8B10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9059"/>
          <a:stretch/>
        </p:blipFill>
        <p:spPr>
          <a:xfrm>
            <a:off x="6194942" y="3102963"/>
            <a:ext cx="1626222" cy="281443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29D4509-CCFC-2406-88A6-74E604EE3DE0}"/>
              </a:ext>
            </a:extLst>
          </p:cNvPr>
          <p:cNvSpPr/>
          <p:nvPr/>
        </p:nvSpPr>
        <p:spPr>
          <a:xfrm>
            <a:off x="7733257" y="3773977"/>
            <a:ext cx="3872772" cy="93754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327116"/>
      </p:ext>
    </p:extLst>
  </p:cSld>
  <p:clrMapOvr>
    <a:masterClrMapping/>
  </p:clrMapOvr>
  <p:transition spd="med" advTm="193909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Monte-Carlo Tree Search: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利用值网络评估新的节点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126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F8435-3E15-09F6-1185-2AE8416E2D63}"/>
              </a:ext>
            </a:extLst>
          </p:cNvPr>
          <p:cNvSpPr txBox="1"/>
          <p:nvPr/>
        </p:nvSpPr>
        <p:spPr>
          <a:xfrm>
            <a:off x="8081133" y="1290040"/>
            <a:ext cx="4048743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3" indent="0" hangingPunct="1"/>
            <a:endParaRPr lang="en-US" altLang="zh-CN" sz="1600" dirty="0">
              <a:latin typeface="Helvetica" pitchFamily="2" charset="0"/>
            </a:endParaRPr>
          </a:p>
          <a:p>
            <a:pPr hangingPunct="1"/>
            <a:r>
              <a:rPr lang="zh-CN" altLang="en-US" sz="1600" b="1" dirty="0">
                <a:solidFill>
                  <a:srgbClr val="FF0000"/>
                </a:solidFill>
              </a:rPr>
              <a:t>核心问题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342900" lvl="1" indent="-342900" hangingPunct="1">
              <a:buFont typeface="Wingdings" pitchFamily="2" charset="2"/>
              <a:buChar char="Ø"/>
            </a:pPr>
            <a:r>
              <a:rPr lang="en-US" altLang="zh-CN" sz="1600" dirty="0"/>
              <a:t>(2)</a:t>
            </a:r>
            <a:r>
              <a:rPr lang="zh-CN" altLang="en-US" sz="1600" dirty="0"/>
              <a:t> 如何高效评估待扩展的新节点？</a:t>
            </a:r>
            <a:endParaRPr lang="en-US" altLang="zh-CN" sz="1600" dirty="0"/>
          </a:p>
          <a:p>
            <a:pPr lvl="2" indent="0" hangingPunct="1"/>
            <a:endParaRPr lang="en-US" altLang="zh-CN" sz="1600" dirty="0"/>
          </a:p>
          <a:p>
            <a:endParaRPr lang="en-US" altLang="zh-CN" sz="1600" dirty="0"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2EB41B-B3D2-7F98-308C-A29D37015F33}"/>
              </a:ext>
            </a:extLst>
          </p:cNvPr>
          <p:cNvSpPr txBox="1"/>
          <p:nvPr/>
        </p:nvSpPr>
        <p:spPr>
          <a:xfrm>
            <a:off x="457558" y="6379568"/>
            <a:ext cx="61007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Chaslot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Guillaume, et al. "Monte-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tree search: A new framework for game ai." </a:t>
            </a:r>
            <a:r>
              <a:rPr lang="en-US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 and Interactive Digital Entertainment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4. No. 1.</a:t>
            </a:r>
            <a:r>
              <a:rPr lang="en-US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2008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/>
              <p:nvPr/>
            </p:nvSpPr>
            <p:spPr>
              <a:xfrm>
                <a:off x="6356980" y="1813705"/>
                <a:ext cx="1565646" cy="369332"/>
              </a:xfrm>
              <a:prstGeom prst="rect">
                <a:avLst/>
              </a:prstGeom>
              <a:noFill/>
              <a:ln w="12700" cap="flat">
                <a:solidFill>
                  <a:srgbClr val="FF0000"/>
                </a:solidFill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980" y="1813705"/>
                <a:ext cx="1565646" cy="369332"/>
              </a:xfrm>
              <a:prstGeom prst="rect">
                <a:avLst/>
              </a:prstGeom>
              <a:blipFill>
                <a:blip r:embed="rId3"/>
                <a:stretch>
                  <a:fillRect r="-7200" b="-12903"/>
                </a:stretch>
              </a:blipFill>
              <a:ln w="12700" cap="flat">
                <a:solidFill>
                  <a:srgbClr val="FF0000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45A9B576-8F2F-87C0-1CA0-CB50C6D72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57" y="2472599"/>
            <a:ext cx="1547105" cy="59071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上箭头 16">
            <a:extLst>
              <a:ext uri="{FF2B5EF4-FFF2-40B4-BE49-F238E27FC236}">
                <a16:creationId xmlns:a16="http://schemas.microsoft.com/office/drawing/2014/main" id="{519BEB3D-144E-5AB4-8030-6B7CCD3D9C4D}"/>
              </a:ext>
            </a:extLst>
          </p:cNvPr>
          <p:cNvSpPr/>
          <p:nvPr/>
        </p:nvSpPr>
        <p:spPr>
          <a:xfrm>
            <a:off x="7013988" y="2218294"/>
            <a:ext cx="172123" cy="183645"/>
          </a:xfrm>
          <a:prstGeom prst="up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CF3BE1-D1FE-72B1-FBC4-64C498317411}"/>
              </a:ext>
            </a:extLst>
          </p:cNvPr>
          <p:cNvSpPr txBox="1"/>
          <p:nvPr/>
        </p:nvSpPr>
        <p:spPr>
          <a:xfrm>
            <a:off x="6754528" y="6405161"/>
            <a:ext cx="48475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https://github.com/opendilab/LightZero/blob/main/zoo/board_games/mcts_bot.py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C98A56-55C5-44A1-6ABF-D2CFDFFCE583}"/>
              </a:ext>
            </a:extLst>
          </p:cNvPr>
          <p:cNvSpPr txBox="1"/>
          <p:nvPr/>
        </p:nvSpPr>
        <p:spPr>
          <a:xfrm>
            <a:off x="8165676" y="2142066"/>
            <a:ext cx="384217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1400" dirty="0"/>
              <a:t>使用估计的</a:t>
            </a:r>
            <a:r>
              <a:rPr lang="en-US" altLang="zh-CN" sz="1400" dirty="0"/>
              <a:t>V</a:t>
            </a:r>
            <a:r>
              <a:rPr lang="zh-CN" altLang="en-US" sz="1400" dirty="0"/>
              <a:t>值网络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84C4F2-8053-D66D-6AAC-4223623B12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278"/>
          <a:stretch/>
        </p:blipFill>
        <p:spPr>
          <a:xfrm>
            <a:off x="8864932" y="2916370"/>
            <a:ext cx="1489343" cy="269492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B758FD-1142-06F2-E4C3-C18524DD08AF}"/>
              </a:ext>
            </a:extLst>
          </p:cNvPr>
          <p:cNvSpPr txBox="1"/>
          <p:nvPr/>
        </p:nvSpPr>
        <p:spPr>
          <a:xfrm>
            <a:off x="618689" y="5331591"/>
            <a:ext cx="3069082" cy="523220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Helvetica" pitchFamily="2" charset="0"/>
              </a:rPr>
              <a:t>向下选择节点直到遇到</a:t>
            </a:r>
            <a:r>
              <a:rPr lang="zh-CN" altLang="en-US" sz="1400" b="1" dirty="0">
                <a:solidFill>
                  <a:srgbClr val="0070C0"/>
                </a:solidFill>
                <a:latin typeface="Helvetica" pitchFamily="2" charset="0"/>
              </a:rPr>
              <a:t>可扩展的节点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</a:t>
            </a:r>
            <a:r>
              <a:rPr lang="zh-CN" altLang="en-US" sz="1400" dirty="0">
                <a:latin typeface="Helvetica" pitchFamily="2" charset="0"/>
              </a:rPr>
              <a:t>对应状态还有动作没有访问过</a:t>
            </a:r>
            <a:r>
              <a:rPr lang="en-US" altLang="zh-CN" sz="1400" dirty="0">
                <a:latin typeface="Helvetica" pitchFamily="2" charset="0"/>
              </a:rPr>
              <a:t>)</a:t>
            </a:r>
            <a:endParaRPr lang="en-US" altLang="zh-CN" sz="1400" dirty="0">
              <a:effectLst/>
              <a:latin typeface="Helvetica" pitchFamily="2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A29D927-F0DE-706C-5F6E-31C56AD95C60}"/>
              </a:ext>
            </a:extLst>
          </p:cNvPr>
          <p:cNvGrpSpPr/>
          <p:nvPr/>
        </p:nvGrpSpPr>
        <p:grpSpPr>
          <a:xfrm>
            <a:off x="335518" y="1110711"/>
            <a:ext cx="6013171" cy="3905201"/>
            <a:chOff x="335518" y="1087250"/>
            <a:chExt cx="6013171" cy="3905201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DFEF540-DB33-4518-8884-4942FF2D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518" y="1087250"/>
              <a:ext cx="6013171" cy="3905201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05928C3-38CC-2906-20F8-8C6BCEB08673}"/>
                </a:ext>
              </a:extLst>
            </p:cNvPr>
            <p:cNvSpPr txBox="1">
              <a:spLocks/>
            </p:cNvSpPr>
            <p:nvPr/>
          </p:nvSpPr>
          <p:spPr>
            <a:xfrm>
              <a:off x="3510523" y="1402929"/>
              <a:ext cx="1131051" cy="33855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 dirty="0">
                  <a:effectLst/>
                  <a:latin typeface="Helvetica" pitchFamily="2" charset="0"/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071427"/>
      </p:ext>
    </p:extLst>
  </p:cSld>
  <p:clrMapOvr>
    <a:masterClrMapping/>
  </p:clrMapOvr>
  <p:transition spd="med" advTm="193909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Monte-Carlo Tree Search: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小节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127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F8435-3E15-09F6-1185-2AE8416E2D63}"/>
              </a:ext>
            </a:extLst>
          </p:cNvPr>
          <p:cNvSpPr txBox="1"/>
          <p:nvPr/>
        </p:nvSpPr>
        <p:spPr>
          <a:xfrm>
            <a:off x="8081133" y="1290040"/>
            <a:ext cx="4048743" cy="35394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zh-CN" altLang="en-US" sz="1600" b="1" dirty="0"/>
              <a:t>一次 </a:t>
            </a:r>
            <a:r>
              <a:rPr lang="en-US" altLang="zh-CN" sz="1600" b="1" dirty="0"/>
              <a:t>MCTS search</a:t>
            </a:r>
            <a:r>
              <a:rPr lang="zh-CN" altLang="en-US" sz="1600" b="1" dirty="0"/>
              <a:t> 分成</a:t>
            </a:r>
            <a:r>
              <a:rPr lang="en-US" altLang="zh-CN" sz="1600" b="1" dirty="0"/>
              <a:t>n</a:t>
            </a:r>
            <a:r>
              <a:rPr lang="zh-CN" altLang="en-US" sz="1600" b="1" dirty="0"/>
              <a:t>次</a:t>
            </a:r>
            <a:r>
              <a:rPr lang="en-US" altLang="zh-CN" sz="1600" b="1" dirty="0"/>
              <a:t>simulation</a:t>
            </a:r>
          </a:p>
          <a:p>
            <a:pPr marL="285750" lvl="3" indent="-285750" hangingPunct="1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4472C4"/>
                </a:solidFill>
              </a:rPr>
              <a:t>一次</a:t>
            </a:r>
            <a:r>
              <a:rPr lang="en-US" altLang="zh-CN" sz="1600" dirty="0">
                <a:solidFill>
                  <a:srgbClr val="4472C4"/>
                </a:solidFill>
              </a:rPr>
              <a:t>simulation</a:t>
            </a:r>
            <a:r>
              <a:rPr lang="zh-CN" altLang="en-US" sz="1600" dirty="0">
                <a:solidFill>
                  <a:srgbClr val="4472C4"/>
                </a:solidFill>
              </a:rPr>
              <a:t>分成</a:t>
            </a:r>
            <a:r>
              <a:rPr lang="en-US" altLang="zh-CN" sz="1600" dirty="0">
                <a:solidFill>
                  <a:srgbClr val="4472C4"/>
                </a:solidFill>
              </a:rPr>
              <a:t>4</a:t>
            </a:r>
            <a:r>
              <a:rPr lang="zh-CN" altLang="en-US" sz="1600" dirty="0">
                <a:solidFill>
                  <a:srgbClr val="4472C4"/>
                </a:solidFill>
              </a:rPr>
              <a:t>步，每次</a:t>
            </a:r>
            <a:r>
              <a:rPr lang="en-US" altLang="zh-CN" sz="1600" dirty="0">
                <a:solidFill>
                  <a:srgbClr val="4472C4"/>
                </a:solidFill>
              </a:rPr>
              <a:t>simulation</a:t>
            </a:r>
            <a:r>
              <a:rPr lang="zh-CN" altLang="en-US" sz="1600" dirty="0">
                <a:solidFill>
                  <a:srgbClr val="4472C4"/>
                </a:solidFill>
              </a:rPr>
              <a:t>扩展一个新的节点</a:t>
            </a:r>
            <a:endParaRPr lang="en-US" altLang="zh-CN" sz="1600" dirty="0">
              <a:solidFill>
                <a:srgbClr val="4472C4"/>
              </a:solidFill>
            </a:endParaRPr>
          </a:p>
          <a:p>
            <a:pPr marL="285750" lvl="3" indent="-285750" hangingPunct="1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70C0"/>
                </a:solidFill>
              </a:rPr>
              <a:t>维护一棵树（树包括状态动作的轨迹</a:t>
            </a:r>
            <a:r>
              <a:rPr lang="en-US" altLang="zh-CN" sz="1600" dirty="0">
                <a:solidFill>
                  <a:srgbClr val="0070C0"/>
                </a:solidFill>
              </a:rPr>
              <a:t>,</a:t>
            </a:r>
            <a:r>
              <a:rPr lang="zh-CN" altLang="en-US" sz="1600" dirty="0">
                <a:solidFill>
                  <a:srgbClr val="0070C0"/>
                </a:solidFill>
              </a:rPr>
              <a:t> 加上</a:t>
            </a:r>
            <a:r>
              <a:rPr lang="en-US" altLang="zh-CN" sz="1600" dirty="0">
                <a:solidFill>
                  <a:srgbClr val="0070C0"/>
                </a:solidFill>
              </a:rPr>
              <a:t>Q</a:t>
            </a:r>
            <a:r>
              <a:rPr lang="zh-CN" altLang="en-US" sz="1600" dirty="0">
                <a:solidFill>
                  <a:srgbClr val="0070C0"/>
                </a:solidFill>
              </a:rPr>
              <a:t>和</a:t>
            </a:r>
            <a:r>
              <a:rPr lang="en-US" altLang="zh-CN" sz="1600" dirty="0">
                <a:solidFill>
                  <a:srgbClr val="0070C0"/>
                </a:solidFill>
              </a:rPr>
              <a:t>N</a:t>
            </a:r>
            <a:r>
              <a:rPr lang="zh-CN" altLang="en-US" sz="1600" dirty="0">
                <a:solidFill>
                  <a:srgbClr val="0070C0"/>
                </a:solidFill>
              </a:rPr>
              <a:t>的统计信息），在树结构中进行搜索</a:t>
            </a:r>
            <a:endParaRPr lang="en-US" altLang="zh-CN" sz="1600" dirty="0">
              <a:solidFill>
                <a:srgbClr val="0070C0"/>
              </a:solidFill>
            </a:endParaRPr>
          </a:p>
          <a:p>
            <a:pPr marL="285750" lvl="3" indent="-285750" hangingPunct="1">
              <a:buFont typeface="Wingdings" pitchFamily="2" charset="2"/>
              <a:buChar char="ü"/>
            </a:pPr>
            <a:endParaRPr lang="en-US" altLang="zh-CN" sz="1600" dirty="0">
              <a:latin typeface="Helvetica" pitchFamily="2" charset="0"/>
            </a:endParaRPr>
          </a:p>
          <a:p>
            <a:pPr hangingPunct="1"/>
            <a:r>
              <a:rPr lang="zh-CN" altLang="en-US" sz="1600" b="1" dirty="0">
                <a:solidFill>
                  <a:srgbClr val="FF0000"/>
                </a:solidFill>
              </a:rPr>
              <a:t>核心问题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342900" lvl="1" indent="-342900" hangingPunct="1">
              <a:buFont typeface="Wingdings" pitchFamily="2" charset="2"/>
              <a:buChar char="Ø"/>
            </a:pPr>
            <a:r>
              <a:rPr lang="en-US" altLang="zh-CN" sz="1600" dirty="0"/>
              <a:t>(1)</a:t>
            </a:r>
            <a:r>
              <a:rPr lang="zh-CN" altLang="en-US" sz="1600" dirty="0"/>
              <a:t> 如何选择用来扩展的新节点？</a:t>
            </a:r>
            <a:endParaRPr lang="en-US" altLang="zh-CN" sz="1600" dirty="0"/>
          </a:p>
          <a:p>
            <a:pPr marL="342900" lvl="1" indent="-342900" hangingPunct="1">
              <a:buFont typeface="Wingdings" pitchFamily="2" charset="2"/>
              <a:buChar char="Ø"/>
            </a:pPr>
            <a:r>
              <a:rPr lang="en-US" altLang="zh-CN" sz="1600" dirty="0"/>
              <a:t>(2)</a:t>
            </a:r>
            <a:r>
              <a:rPr lang="zh-CN" altLang="en-US" sz="1600" dirty="0"/>
              <a:t> 如何高效评估待扩展的新节点？</a:t>
            </a:r>
            <a:endParaRPr lang="en-US" altLang="zh-CN" sz="1600" dirty="0"/>
          </a:p>
          <a:p>
            <a:pPr lvl="1" indent="0" hangingPunct="1"/>
            <a:endParaRPr lang="en-US" altLang="zh-CN" sz="1600" dirty="0"/>
          </a:p>
          <a:p>
            <a:pPr marL="285750" lvl="1" indent="-285750" hangingPunct="1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lvl="2" indent="0" hangingPunct="1"/>
            <a:endParaRPr lang="en-US" altLang="zh-CN" sz="1600" dirty="0"/>
          </a:p>
          <a:p>
            <a:endParaRPr lang="en-US" altLang="zh-CN" sz="1600" dirty="0"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2EB41B-B3D2-7F98-308C-A29D37015F33}"/>
              </a:ext>
            </a:extLst>
          </p:cNvPr>
          <p:cNvSpPr txBox="1"/>
          <p:nvPr/>
        </p:nvSpPr>
        <p:spPr>
          <a:xfrm>
            <a:off x="457558" y="6379568"/>
            <a:ext cx="61007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Chaslot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Guillaume, et al. "Monte-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tree search: A new framework for game ai." </a:t>
            </a:r>
            <a:r>
              <a:rPr lang="en-US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 and Interactive Digital Entertainment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4. No. 1.</a:t>
            </a:r>
            <a:r>
              <a:rPr lang="en-US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2008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/>
              <p:nvPr/>
            </p:nvSpPr>
            <p:spPr>
              <a:xfrm>
                <a:off x="6356980" y="1813705"/>
                <a:ext cx="1565646" cy="369332"/>
              </a:xfrm>
              <a:prstGeom prst="rect">
                <a:avLst/>
              </a:prstGeom>
              <a:noFill/>
              <a:ln w="12700" cap="flat">
                <a:solidFill>
                  <a:srgbClr val="FF0000"/>
                </a:solidFill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980" y="1813705"/>
                <a:ext cx="1565646" cy="369332"/>
              </a:xfrm>
              <a:prstGeom prst="rect">
                <a:avLst/>
              </a:prstGeom>
              <a:blipFill>
                <a:blip r:embed="rId3"/>
                <a:stretch>
                  <a:fillRect r="-7200" b="-12903"/>
                </a:stretch>
              </a:blipFill>
              <a:ln w="12700" cap="flat">
                <a:solidFill>
                  <a:srgbClr val="FF0000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45A9B576-8F2F-87C0-1CA0-CB50C6D72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57" y="2472599"/>
            <a:ext cx="1547105" cy="59071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上箭头 16">
            <a:extLst>
              <a:ext uri="{FF2B5EF4-FFF2-40B4-BE49-F238E27FC236}">
                <a16:creationId xmlns:a16="http://schemas.microsoft.com/office/drawing/2014/main" id="{519BEB3D-144E-5AB4-8030-6B7CCD3D9C4D}"/>
              </a:ext>
            </a:extLst>
          </p:cNvPr>
          <p:cNvSpPr/>
          <p:nvPr/>
        </p:nvSpPr>
        <p:spPr>
          <a:xfrm>
            <a:off x="7013988" y="2218294"/>
            <a:ext cx="172123" cy="183645"/>
          </a:xfrm>
          <a:prstGeom prst="up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CF3BE1-D1FE-72B1-FBC4-64C498317411}"/>
              </a:ext>
            </a:extLst>
          </p:cNvPr>
          <p:cNvSpPr txBox="1"/>
          <p:nvPr/>
        </p:nvSpPr>
        <p:spPr>
          <a:xfrm>
            <a:off x="6754528" y="6405161"/>
            <a:ext cx="48475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https://github.com/opendilab/LightZero/blob/main/zoo/board_games/mcts_bot.py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C98A56-55C5-44A1-6ABF-D2CFDFFCE583}"/>
              </a:ext>
            </a:extLst>
          </p:cNvPr>
          <p:cNvSpPr txBox="1"/>
          <p:nvPr/>
        </p:nvSpPr>
        <p:spPr>
          <a:xfrm>
            <a:off x="8112004" y="4608089"/>
            <a:ext cx="3842174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1400" dirty="0"/>
              <a:t>使用估计的策略先验网络 </a:t>
            </a:r>
            <a:r>
              <a:rPr lang="en-US" altLang="zh-CN" sz="1400" dirty="0"/>
              <a:t>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50"/>
                </a:solidFill>
              </a:rPr>
              <a:t>(+) </a:t>
            </a:r>
            <a:r>
              <a:rPr lang="zh-CN" altLang="en-US" sz="1400" dirty="0">
                <a:solidFill>
                  <a:srgbClr val="00B050"/>
                </a:solidFill>
              </a:rPr>
              <a:t>进一步减少搜索的宽度，提升搜索效率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B050"/>
                </a:solidFill>
              </a:rPr>
              <a:t>(+) </a:t>
            </a:r>
            <a:r>
              <a:rPr lang="zh-CN" altLang="en-US" sz="1400" dirty="0">
                <a:solidFill>
                  <a:srgbClr val="00B050"/>
                </a:solidFill>
              </a:rPr>
              <a:t>提供了策略迭代的可能</a:t>
            </a:r>
            <a:endParaRPr lang="en-US" altLang="zh-CN" sz="1400" dirty="0">
              <a:solidFill>
                <a:srgbClr val="00B05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rgbClr val="00B05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400" dirty="0"/>
              <a:t>使用估计的</a:t>
            </a:r>
            <a:r>
              <a:rPr lang="en-US" altLang="zh-CN" sz="1400" dirty="0"/>
              <a:t>V</a:t>
            </a:r>
            <a:r>
              <a:rPr lang="zh-CN" altLang="en-US" sz="1400" dirty="0"/>
              <a:t>值网络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E84C4F2-8053-D66D-6AAC-4223623B1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793" y="4633033"/>
            <a:ext cx="1430077" cy="12607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BA27F4-3526-683C-2EA3-64C4DBB62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940" y="3869896"/>
            <a:ext cx="3197408" cy="6140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C0384C0-5D4A-2C69-B26D-B489AB484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5522" y="3855987"/>
            <a:ext cx="1354719" cy="49642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B71C19-700F-F538-406D-1E383E5B8D56}"/>
              </a:ext>
            </a:extLst>
          </p:cNvPr>
          <p:cNvSpPr txBox="1"/>
          <p:nvPr/>
        </p:nvSpPr>
        <p:spPr>
          <a:xfrm>
            <a:off x="618689" y="5331591"/>
            <a:ext cx="3069082" cy="523220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Helvetica" pitchFamily="2" charset="0"/>
              </a:rPr>
              <a:t>向下选择节点直到遇到</a:t>
            </a:r>
            <a:r>
              <a:rPr lang="zh-CN" altLang="en-US" sz="1400" b="1" dirty="0">
                <a:solidFill>
                  <a:srgbClr val="0070C0"/>
                </a:solidFill>
                <a:latin typeface="Helvetica" pitchFamily="2" charset="0"/>
              </a:rPr>
              <a:t>可扩展的节点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</a:t>
            </a:r>
            <a:r>
              <a:rPr lang="zh-CN" altLang="en-US" sz="1400" dirty="0">
                <a:latin typeface="Helvetica" pitchFamily="2" charset="0"/>
              </a:rPr>
              <a:t>对应状态还有动作没有访问过</a:t>
            </a:r>
            <a:r>
              <a:rPr lang="en-US" altLang="zh-CN" sz="1400" dirty="0">
                <a:latin typeface="Helvetica" pitchFamily="2" charset="0"/>
              </a:rPr>
              <a:t>)</a:t>
            </a:r>
            <a:endParaRPr lang="en-US" altLang="zh-CN" sz="1400" dirty="0">
              <a:effectLst/>
              <a:latin typeface="Helvetica" pitchFamily="2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D53A477-7DFA-BDB5-A1C2-C31EEDF04812}"/>
              </a:ext>
            </a:extLst>
          </p:cNvPr>
          <p:cNvGrpSpPr/>
          <p:nvPr/>
        </p:nvGrpSpPr>
        <p:grpSpPr>
          <a:xfrm>
            <a:off x="335518" y="1110711"/>
            <a:ext cx="6013171" cy="3905201"/>
            <a:chOff x="335518" y="1087250"/>
            <a:chExt cx="6013171" cy="3905201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3D56229-86E1-B18B-91D1-3F2D615A1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5518" y="1087250"/>
              <a:ext cx="6013171" cy="3905201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93EDB1F-059B-D488-CBD7-C27E5AB0AEF6}"/>
                </a:ext>
              </a:extLst>
            </p:cNvPr>
            <p:cNvSpPr txBox="1">
              <a:spLocks/>
            </p:cNvSpPr>
            <p:nvPr/>
          </p:nvSpPr>
          <p:spPr>
            <a:xfrm>
              <a:off x="3510523" y="1402929"/>
              <a:ext cx="1131051" cy="33855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 dirty="0">
                  <a:effectLst/>
                  <a:latin typeface="Helvetica" pitchFamily="2" charset="0"/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555752"/>
      </p:ext>
    </p:extLst>
  </p:cSld>
  <p:clrMapOvr>
    <a:masterClrMapping/>
  </p:clrMapOvr>
  <p:transition spd="med" advTm="193909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Monte-Carlo Tree Search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：输入，输出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128</a:t>
            </a:fld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2EB41B-B3D2-7F98-308C-A29D37015F33}"/>
              </a:ext>
            </a:extLst>
          </p:cNvPr>
          <p:cNvSpPr txBox="1"/>
          <p:nvPr/>
        </p:nvSpPr>
        <p:spPr>
          <a:xfrm>
            <a:off x="184150" y="6498634"/>
            <a:ext cx="11509224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Chaslot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Guillaume, et al. "Monte-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tree search: A new framework for game ai." </a:t>
            </a:r>
            <a:r>
              <a:rPr lang="en-US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 and Interactive Digital Entertainment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4. No. 1.</a:t>
            </a:r>
            <a:r>
              <a:rPr lang="en-US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2008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C98FB9-6E4E-C597-2D1F-E3C13473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0" y="2775283"/>
            <a:ext cx="2936752" cy="1907248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40398392-C14F-83EB-DEA1-1BDB71ACBB3A}"/>
              </a:ext>
            </a:extLst>
          </p:cNvPr>
          <p:cNvSpPr/>
          <p:nvPr/>
        </p:nvSpPr>
        <p:spPr>
          <a:xfrm>
            <a:off x="677732" y="1723567"/>
            <a:ext cx="10456433" cy="202054"/>
          </a:xfrm>
          <a:prstGeom prst="rightArrow">
            <a:avLst/>
          </a:prstGeom>
          <a:solidFill>
            <a:srgbClr val="0070C0"/>
          </a:solidFill>
          <a:ln w="12700" cap="flat">
            <a:solidFill>
              <a:srgbClr val="0070C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716C32F-AF51-176A-E40F-6F38620EF25A}"/>
              </a:ext>
            </a:extLst>
          </p:cNvPr>
          <p:cNvSpPr txBox="1"/>
          <p:nvPr/>
        </p:nvSpPr>
        <p:spPr>
          <a:xfrm>
            <a:off x="1794108" y="1366196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Helvetica" pitchFamily="2" charset="0"/>
              </a:rPr>
              <a:t>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3E873E-1A2C-D695-9F04-49E01D1874B2}"/>
              </a:ext>
            </a:extLst>
          </p:cNvPr>
          <p:cNvSpPr txBox="1"/>
          <p:nvPr/>
        </p:nvSpPr>
        <p:spPr>
          <a:xfrm>
            <a:off x="4157306" y="1327035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t</a:t>
            </a:r>
            <a:r>
              <a:rPr lang="en-US" altLang="zh-CN" dirty="0">
                <a:effectLst/>
                <a:latin typeface="Helvetica" pitchFamily="2" charset="0"/>
              </a:rPr>
              <a:t>+1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D3333A5-169E-E5BE-CAB7-F6D61FFD5AE9}"/>
              </a:ext>
            </a:extLst>
          </p:cNvPr>
          <p:cNvSpPr txBox="1"/>
          <p:nvPr/>
        </p:nvSpPr>
        <p:spPr>
          <a:xfrm>
            <a:off x="7017573" y="1303761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FC17C40-A14B-64F0-7DC8-105BF96C6389}"/>
              </a:ext>
            </a:extLst>
          </p:cNvPr>
          <p:cNvSpPr txBox="1"/>
          <p:nvPr/>
        </p:nvSpPr>
        <p:spPr>
          <a:xfrm>
            <a:off x="10220762" y="1325549"/>
            <a:ext cx="4066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T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AF423B1-7D95-E315-17B6-23B16AB7348E}"/>
              </a:ext>
            </a:extLst>
          </p:cNvPr>
          <p:cNvSpPr txBox="1"/>
          <p:nvPr/>
        </p:nvSpPr>
        <p:spPr>
          <a:xfrm>
            <a:off x="9686868" y="1800588"/>
            <a:ext cx="15268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decision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time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AEAC22B-05A9-3C67-2898-6B8E34AD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70" y="2666315"/>
            <a:ext cx="3293108" cy="213868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0AA47D9-4568-0377-606E-83332189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673" y="2710929"/>
            <a:ext cx="3293108" cy="213868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CEEBCF6-D6BB-BC3C-06FB-3C4E6913C31B}"/>
              </a:ext>
            </a:extLst>
          </p:cNvPr>
          <p:cNvSpPr txBox="1"/>
          <p:nvPr/>
        </p:nvSpPr>
        <p:spPr>
          <a:xfrm>
            <a:off x="7017573" y="3239033"/>
            <a:ext cx="29527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effectLst/>
                <a:latin typeface="Helvetica" pitchFamily="2" charset="0"/>
              </a:rPr>
              <a:t>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D19D85-D693-1853-31A9-77A5F1791526}"/>
              </a:ext>
            </a:extLst>
          </p:cNvPr>
          <p:cNvSpPr txBox="1"/>
          <p:nvPr/>
        </p:nvSpPr>
        <p:spPr>
          <a:xfrm>
            <a:off x="873351" y="4787875"/>
            <a:ext cx="147379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/>
                <a:latin typeface="Helvetica" pitchFamily="2" charset="0"/>
              </a:rPr>
              <a:t>planning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1B6887E-AA40-4EF2-0F3F-CF1F6E23F85C}"/>
              </a:ext>
            </a:extLst>
          </p:cNvPr>
          <p:cNvSpPr/>
          <p:nvPr/>
        </p:nvSpPr>
        <p:spPr>
          <a:xfrm>
            <a:off x="267057" y="2282992"/>
            <a:ext cx="2994005" cy="3540079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583A9DF3-156D-4889-3F6A-80FE21D9DD79}"/>
              </a:ext>
            </a:extLst>
          </p:cNvPr>
          <p:cNvSpPr/>
          <p:nvPr/>
        </p:nvSpPr>
        <p:spPr>
          <a:xfrm>
            <a:off x="3410232" y="2256086"/>
            <a:ext cx="3293108" cy="3540079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3363CB1-9940-6799-F16B-2A9B0705AE7D}"/>
              </a:ext>
            </a:extLst>
          </p:cNvPr>
          <p:cNvSpPr txBox="1"/>
          <p:nvPr/>
        </p:nvSpPr>
        <p:spPr>
          <a:xfrm>
            <a:off x="4379091" y="4835048"/>
            <a:ext cx="15268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/>
                <a:latin typeface="Helvetica" pitchFamily="2" charset="0"/>
              </a:rPr>
              <a:t>planning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0D221D-6492-05F4-AC54-A24F66D9AF00}"/>
              </a:ext>
            </a:extLst>
          </p:cNvPr>
          <p:cNvSpPr txBox="1"/>
          <p:nvPr/>
        </p:nvSpPr>
        <p:spPr>
          <a:xfrm>
            <a:off x="9642526" y="4811480"/>
            <a:ext cx="152685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effectLst/>
                <a:latin typeface="Helvetica" pitchFamily="2" charset="0"/>
              </a:rPr>
              <a:t>planning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1F0E5634-1F28-2E1D-493A-24C5375C6331}"/>
              </a:ext>
            </a:extLst>
          </p:cNvPr>
          <p:cNvSpPr/>
          <p:nvPr/>
        </p:nvSpPr>
        <p:spPr>
          <a:xfrm>
            <a:off x="8567666" y="2282159"/>
            <a:ext cx="3293108" cy="3540079"/>
          </a:xfrm>
          <a:prstGeom prst="round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5CDB5C94-F50E-76A7-41DC-AF8ADA1588B1}"/>
              </a:ext>
            </a:extLst>
          </p:cNvPr>
          <p:cNvSpPr/>
          <p:nvPr/>
        </p:nvSpPr>
        <p:spPr>
          <a:xfrm>
            <a:off x="184150" y="1288623"/>
            <a:ext cx="11740792" cy="4810963"/>
          </a:xfrm>
          <a:prstGeom prst="roundRect">
            <a:avLst/>
          </a:prstGeom>
          <a:noFill/>
          <a:ln w="12700" cap="flat">
            <a:solidFill>
              <a:srgbClr val="0070C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6C7C84-6C6F-E12A-A00D-3E3525F06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66" y="5292183"/>
            <a:ext cx="1299359" cy="4821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FD936B6-328D-D533-2783-158B76284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600" y="5225341"/>
            <a:ext cx="1299359" cy="48211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24C4A2F-6D61-91D4-5CB1-FBDF985BF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274" y="5278379"/>
            <a:ext cx="1299359" cy="48211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05556433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Monte-Carlo Tree Search: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优点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129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F8435-3E15-09F6-1185-2AE8416E2D63}"/>
              </a:ext>
            </a:extLst>
          </p:cNvPr>
          <p:cNvSpPr txBox="1"/>
          <p:nvPr/>
        </p:nvSpPr>
        <p:spPr>
          <a:xfrm>
            <a:off x="8293661" y="2397948"/>
            <a:ext cx="3714190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endParaRPr lang="en-US" altLang="zh-CN" sz="16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r>
              <a:rPr lang="zh-CN" altLang="en-US" sz="1600" dirty="0">
                <a:solidFill>
                  <a:srgbClr val="0070C0"/>
                </a:solidFill>
                <a:effectLst/>
                <a:latin typeface="Helvetica" pitchFamily="2" charset="0"/>
              </a:rPr>
              <a:t>核心优点</a:t>
            </a:r>
            <a:endParaRPr lang="en-US" altLang="zh-CN" sz="16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Helvetica" pitchFamily="2" charset="0"/>
              </a:rPr>
              <a:t>样本高效性 （</a:t>
            </a:r>
            <a:r>
              <a:rPr lang="en-US" altLang="zh-CN" sz="1600" dirty="0">
                <a:effectLst/>
                <a:latin typeface="Helvetica" pitchFamily="2" charset="0"/>
              </a:rPr>
              <a:t>Sample</a:t>
            </a:r>
            <a:r>
              <a:rPr lang="zh-CN" altLang="en-US" sz="1600" dirty="0">
                <a:effectLst/>
                <a:latin typeface="Helvetica" pitchFamily="2" charset="0"/>
              </a:rPr>
              <a:t> </a:t>
            </a:r>
            <a:r>
              <a:rPr lang="en-US" altLang="zh-CN" sz="1600" dirty="0">
                <a:effectLst/>
                <a:latin typeface="Helvetica" pitchFamily="2" charset="0"/>
              </a:rPr>
              <a:t>Efficient</a:t>
            </a:r>
            <a:r>
              <a:rPr lang="zh-CN" altLang="en-US" sz="1600" dirty="0">
                <a:effectLst/>
                <a:latin typeface="Helvetica" pitchFamily="2" charset="0"/>
              </a:rPr>
              <a:t>）</a:t>
            </a:r>
            <a:endParaRPr lang="en-US" altLang="zh-CN" sz="160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Helvetica" pitchFamily="2" charset="0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直观理解</a:t>
            </a:r>
            <a:endParaRPr lang="en-US" altLang="zh-CN" sz="1600" dirty="0">
              <a:solidFill>
                <a:srgbClr val="FF0000"/>
              </a:solidFill>
              <a:latin typeface="Helvetica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  <a:latin typeface="Helvetica" pitchFamily="2" charset="0"/>
              </a:rPr>
              <a:t>以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Helvetica" pitchFamily="2" charset="0"/>
              </a:rPr>
              <a:t>计算成本</a:t>
            </a:r>
            <a:r>
              <a:rPr lang="en-US" altLang="zh-CN" sz="1600" dirty="0">
                <a:solidFill>
                  <a:srgbClr val="FF0000"/>
                </a:solidFill>
                <a:latin typeface="Helvetica" pitchFamily="2" charset="0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规划</a:t>
            </a:r>
            <a:r>
              <a:rPr lang="en-US" altLang="zh-CN" sz="1600" dirty="0">
                <a:solidFill>
                  <a:srgbClr val="FF0000"/>
                </a:solidFill>
                <a:latin typeface="Helvetica" pitchFamily="2" charset="0"/>
              </a:rPr>
              <a:t>,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 思考</a:t>
            </a:r>
            <a:r>
              <a:rPr lang="en-US" altLang="zh-CN" sz="1600" dirty="0">
                <a:solidFill>
                  <a:srgbClr val="FF0000"/>
                </a:solidFill>
                <a:latin typeface="Helvetica" pitchFamily="2" charset="0"/>
              </a:rPr>
              <a:t>)</a:t>
            </a:r>
            <a:r>
              <a:rPr lang="zh-CN" altLang="en-US" sz="1600" dirty="0">
                <a:effectLst/>
                <a:latin typeface="Helvetica" pitchFamily="2" charset="0"/>
              </a:rPr>
              <a:t>换取</a:t>
            </a:r>
            <a:r>
              <a:rPr lang="zh-CN" altLang="en-US" sz="1600" dirty="0">
                <a:solidFill>
                  <a:srgbClr val="4472C4"/>
                </a:solidFill>
                <a:effectLst/>
                <a:latin typeface="Helvetica" pitchFamily="2" charset="0"/>
              </a:rPr>
              <a:t>与环境的交互成本</a:t>
            </a:r>
            <a:endParaRPr lang="en-US" altLang="zh-CN" sz="1600" dirty="0">
              <a:solidFill>
                <a:srgbClr val="4472C4"/>
              </a:solidFill>
              <a:effectLst/>
              <a:latin typeface="Helvetica" pitchFamily="2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Helvetica" pitchFamily="2" charset="0"/>
              </a:rPr>
              <a:t>用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模拟经验</a:t>
            </a:r>
            <a:r>
              <a:rPr lang="zh-CN" altLang="en-US" sz="1600" dirty="0">
                <a:latin typeface="Helvetica" pitchFamily="2" charset="0"/>
              </a:rPr>
              <a:t>来补充</a:t>
            </a:r>
            <a:r>
              <a:rPr lang="zh-CN" altLang="en-US" sz="1600" dirty="0">
                <a:solidFill>
                  <a:srgbClr val="4472C4"/>
                </a:solidFill>
                <a:latin typeface="Helvetica" pitchFamily="2" charset="0"/>
              </a:rPr>
              <a:t>实际经验</a:t>
            </a:r>
            <a:r>
              <a:rPr lang="zh-CN" altLang="en-US" sz="1600" dirty="0">
                <a:latin typeface="Helvetica" pitchFamily="2" charset="0"/>
              </a:rPr>
              <a:t>的不足</a:t>
            </a:r>
            <a:endParaRPr lang="en-US" altLang="zh-CN" sz="160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effectLst/>
              <a:latin typeface="Helvetica" pitchFamily="2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2EB41B-B3D2-7F98-308C-A29D37015F33}"/>
              </a:ext>
            </a:extLst>
          </p:cNvPr>
          <p:cNvSpPr txBox="1"/>
          <p:nvPr/>
        </p:nvSpPr>
        <p:spPr>
          <a:xfrm>
            <a:off x="457558" y="6379568"/>
            <a:ext cx="6100762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Chaslot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Guillaume, et al. "Monte-</a:t>
            </a:r>
            <a:r>
              <a:rPr lang="en-US" altLang="zh-CN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tree search: A new framework for game ai." </a:t>
            </a:r>
            <a:r>
              <a:rPr lang="en-US" altLang="zh-CN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 and Interactive Digital Entertainment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4. No. 1.</a:t>
            </a:r>
            <a:r>
              <a:rPr lang="en-US" altLang="zh-CN" sz="1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2008</a:t>
            </a:r>
            <a:r>
              <a:rPr lang="en-US" altLang="zh-CN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zh-CN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/>
              <p:nvPr/>
            </p:nvSpPr>
            <p:spPr>
              <a:xfrm>
                <a:off x="6356980" y="1813705"/>
                <a:ext cx="1565646" cy="369332"/>
              </a:xfrm>
              <a:prstGeom prst="rect">
                <a:avLst/>
              </a:prstGeom>
              <a:noFill/>
              <a:ln w="12700" cap="flat">
                <a:solidFill>
                  <a:srgbClr val="FF0000"/>
                </a:solidFill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8C2A8CD-E673-6F19-8EB3-E6452996D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980" y="1813705"/>
                <a:ext cx="1565646" cy="369332"/>
              </a:xfrm>
              <a:prstGeom prst="rect">
                <a:avLst/>
              </a:prstGeom>
              <a:blipFill>
                <a:blip r:embed="rId3"/>
                <a:stretch>
                  <a:fillRect r="-7200" b="-12903"/>
                </a:stretch>
              </a:blipFill>
              <a:ln w="12700" cap="flat">
                <a:solidFill>
                  <a:srgbClr val="FF0000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45A9B576-8F2F-87C0-1CA0-CB50C6D72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057" y="2472599"/>
            <a:ext cx="1547105" cy="59071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上箭头 16">
            <a:extLst>
              <a:ext uri="{FF2B5EF4-FFF2-40B4-BE49-F238E27FC236}">
                <a16:creationId xmlns:a16="http://schemas.microsoft.com/office/drawing/2014/main" id="{519BEB3D-144E-5AB4-8030-6B7CCD3D9C4D}"/>
              </a:ext>
            </a:extLst>
          </p:cNvPr>
          <p:cNvSpPr/>
          <p:nvPr/>
        </p:nvSpPr>
        <p:spPr>
          <a:xfrm>
            <a:off x="7013988" y="2218294"/>
            <a:ext cx="172123" cy="183645"/>
          </a:xfrm>
          <a:prstGeom prst="up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41C5EC-12CF-95BD-8CA0-DAE29FA28EFA}"/>
              </a:ext>
            </a:extLst>
          </p:cNvPr>
          <p:cNvSpPr txBox="1"/>
          <p:nvPr/>
        </p:nvSpPr>
        <p:spPr>
          <a:xfrm>
            <a:off x="6754528" y="6417861"/>
            <a:ext cx="4847529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https://github.com/opendilab/LightZero/blob/main/zoo/board_games/mcts_bot.py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9208CA-7192-C340-C1FA-82FC146E0B30}"/>
              </a:ext>
            </a:extLst>
          </p:cNvPr>
          <p:cNvSpPr txBox="1"/>
          <p:nvPr/>
        </p:nvSpPr>
        <p:spPr>
          <a:xfrm>
            <a:off x="618689" y="5331591"/>
            <a:ext cx="3069082" cy="523220"/>
          </a:xfrm>
          <a:prstGeom prst="rect">
            <a:avLst/>
          </a:prstGeom>
          <a:noFill/>
          <a:ln w="12700" cap="flat">
            <a:solidFill>
              <a:srgbClr val="0070C0"/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Helvetica" pitchFamily="2" charset="0"/>
              </a:rPr>
              <a:t>向下选择节点直到遇到</a:t>
            </a:r>
            <a:r>
              <a:rPr lang="zh-CN" altLang="en-US" sz="1400" b="1" dirty="0">
                <a:solidFill>
                  <a:srgbClr val="0070C0"/>
                </a:solidFill>
                <a:latin typeface="Helvetica" pitchFamily="2" charset="0"/>
              </a:rPr>
              <a:t>可扩展的节点</a:t>
            </a:r>
            <a:r>
              <a:rPr lang="zh-CN" altLang="en-US" sz="1400" dirty="0">
                <a:latin typeface="Helvetica" pitchFamily="2" charset="0"/>
              </a:rPr>
              <a:t> </a:t>
            </a:r>
            <a:r>
              <a:rPr lang="en-US" altLang="zh-CN" sz="1400" dirty="0">
                <a:latin typeface="Helvetica" pitchFamily="2" charset="0"/>
              </a:rPr>
              <a:t>(</a:t>
            </a:r>
            <a:r>
              <a:rPr lang="zh-CN" altLang="en-US" sz="1400" dirty="0">
                <a:latin typeface="Helvetica" pitchFamily="2" charset="0"/>
              </a:rPr>
              <a:t>对应状态还有动作没有访问过</a:t>
            </a:r>
            <a:r>
              <a:rPr lang="en-US" altLang="zh-CN" sz="1400" dirty="0">
                <a:latin typeface="Helvetica" pitchFamily="2" charset="0"/>
              </a:rPr>
              <a:t>)</a:t>
            </a:r>
            <a:endParaRPr lang="en-US" altLang="zh-CN" sz="1400" dirty="0">
              <a:effectLst/>
              <a:latin typeface="Helvetica" pitchFamily="2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4C605D1-BF64-C097-6D13-9FFEAFA4D44D}"/>
              </a:ext>
            </a:extLst>
          </p:cNvPr>
          <p:cNvGrpSpPr/>
          <p:nvPr/>
        </p:nvGrpSpPr>
        <p:grpSpPr>
          <a:xfrm>
            <a:off x="335518" y="1110711"/>
            <a:ext cx="6013171" cy="3905201"/>
            <a:chOff x="335518" y="1087250"/>
            <a:chExt cx="6013171" cy="3905201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CF77E9AC-2753-7537-C680-516C2AD6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518" y="1087250"/>
              <a:ext cx="6013171" cy="3905201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10C60C5-3FC1-C438-6E11-DFC408A6D3EA}"/>
                </a:ext>
              </a:extLst>
            </p:cNvPr>
            <p:cNvSpPr txBox="1">
              <a:spLocks/>
            </p:cNvSpPr>
            <p:nvPr/>
          </p:nvSpPr>
          <p:spPr>
            <a:xfrm>
              <a:off x="3510523" y="1402929"/>
              <a:ext cx="1131051" cy="33855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 dirty="0">
                  <a:effectLst/>
                  <a:latin typeface="Helvetica" pitchFamily="2" charset="0"/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013426"/>
      </p:ext>
    </p:extLst>
  </p:cSld>
  <p:clrMapOvr>
    <a:masterClrMapping/>
  </p:clrMapOvr>
  <p:transition spd="med" advTm="14822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5C2A5CF-63D2-9EBE-066F-32823DA23954}"/>
              </a:ext>
            </a:extLst>
          </p:cNvPr>
          <p:cNvSpPr txBox="1"/>
          <p:nvPr/>
        </p:nvSpPr>
        <p:spPr>
          <a:xfrm>
            <a:off x="2741711" y="1505321"/>
            <a:ext cx="7127845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/>
              <a:t>GitHub:</a:t>
            </a:r>
            <a:r>
              <a:rPr lang="zh-CN" altLang="en-US" sz="2400" dirty="0"/>
              <a:t> </a:t>
            </a:r>
            <a:r>
              <a:rPr lang="zh-CN" altLang="en-US" sz="2400" dirty="0">
                <a:hlinkClick r:id="rId3"/>
              </a:rPr>
              <a:t>https://github.com/opendilab/</a:t>
            </a:r>
            <a:r>
              <a:rPr lang="en-US" altLang="zh-CN" sz="2400" dirty="0">
                <a:hlinkClick r:id="rId3"/>
              </a:rPr>
              <a:t>DI-engine</a:t>
            </a:r>
            <a:endParaRPr lang="en-US" altLang="zh-CN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/>
              <a:t>60+</a:t>
            </a:r>
            <a:r>
              <a:rPr lang="zh-CN" altLang="en-US" sz="2400" dirty="0"/>
              <a:t>基线算法</a:t>
            </a:r>
            <a:endParaRPr lang="en-US" altLang="zh-CN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/>
              <a:t>40+</a:t>
            </a:r>
            <a:r>
              <a:rPr lang="zh-CN" altLang="en-US" sz="2400" dirty="0"/>
              <a:t>基准环境</a:t>
            </a:r>
          </a:p>
        </p:txBody>
      </p:sp>
      <p:sp>
        <p:nvSpPr>
          <p:cNvPr id="6" name="小标题">
            <a:extLst>
              <a:ext uri="{FF2B5EF4-FFF2-40B4-BE49-F238E27FC236}">
                <a16:creationId xmlns:a16="http://schemas.microsoft.com/office/drawing/2014/main" id="{38A38575-215C-3EDB-D21F-5E69637AE757}"/>
              </a:ext>
            </a:extLst>
          </p:cNvPr>
          <p:cNvSpPr txBox="1"/>
          <p:nvPr/>
        </p:nvSpPr>
        <p:spPr>
          <a:xfrm>
            <a:off x="480598" y="217055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DI-engine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49E497-7ABE-34F1-F68E-2F6CB7FFAF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en-US" altLang="zh-CN"/>
          </a:p>
        </p:txBody>
      </p:sp>
      <p:pic>
        <p:nvPicPr>
          <p:cNvPr id="2" name="algo_zoo.png" descr="algo_zoo.png">
            <a:extLst>
              <a:ext uri="{FF2B5EF4-FFF2-40B4-BE49-F238E27FC236}">
                <a16:creationId xmlns:a16="http://schemas.microsoft.com/office/drawing/2014/main" id="{DF786C2F-1F4C-A440-B7AE-76A260544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90" y="3316807"/>
            <a:ext cx="5835191" cy="1834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3535E79-8532-6DFB-5E0C-E8FD525F6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295" y="2355500"/>
            <a:ext cx="2747965" cy="3995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2290732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17" name="小标题"/>
          <p:cNvSpPr txBox="1"/>
          <p:nvPr/>
        </p:nvSpPr>
        <p:spPr>
          <a:xfrm>
            <a:off x="1434296" y="1250211"/>
            <a:ext cx="8822680" cy="110799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第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节 ：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RL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基础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:</a:t>
            </a:r>
            <a:r>
              <a:rPr lang="zh-CN" altLang="en-US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值函数，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400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 RL: 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 TD, Q-learning,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等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 RL: PG, A2C, PPO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等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MCTS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8CAFD788-984C-A1EF-415A-346061BF59AB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9" name="小标题">
            <a:extLst>
              <a:ext uri="{FF2B5EF4-FFF2-40B4-BE49-F238E27FC236}">
                <a16:creationId xmlns:a16="http://schemas.microsoft.com/office/drawing/2014/main" id="{9B60D0E5-8641-D7E2-D020-FEB5D3663F33}"/>
              </a:ext>
            </a:extLst>
          </p:cNvPr>
          <p:cNvSpPr txBox="1"/>
          <p:nvPr/>
        </p:nvSpPr>
        <p:spPr>
          <a:xfrm>
            <a:off x="1434296" y="5074310"/>
            <a:ext cx="8822680" cy="101566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2"/>
                </a:solidFill>
              </a:rPr>
              <a:t>第</a:t>
            </a:r>
            <a:r>
              <a:rPr lang="en-US" altLang="zh-CN" sz="1800" dirty="0">
                <a:solidFill>
                  <a:schemeClr val="tx2"/>
                </a:solidFill>
              </a:rPr>
              <a:t>3</a:t>
            </a:r>
            <a:r>
              <a:rPr lang="zh-CN" altLang="en-US" sz="1800" dirty="0">
                <a:solidFill>
                  <a:schemeClr val="tx2"/>
                </a:solidFill>
              </a:rPr>
              <a:t>节</a:t>
            </a:r>
            <a:r>
              <a:rPr lang="en-US" altLang="zh-CN" sz="1800" dirty="0">
                <a:solidFill>
                  <a:schemeClr val="tx2"/>
                </a:solidFill>
              </a:rPr>
              <a:t>:</a:t>
            </a:r>
            <a:r>
              <a:rPr lang="zh-CN" altLang="en-US" sz="1800" dirty="0">
                <a:solidFill>
                  <a:schemeClr val="tx2"/>
                </a:solidFill>
              </a:rPr>
              <a:t> 面向通用决策场景的 </a:t>
            </a:r>
            <a:r>
              <a:rPr lang="en-US" altLang="zh-CN" sz="1800" dirty="0">
                <a:solidFill>
                  <a:schemeClr val="tx2"/>
                </a:solidFill>
              </a:rPr>
              <a:t>MCTS+RL </a:t>
            </a:r>
            <a:r>
              <a:rPr lang="zh-CN" altLang="en-US" sz="1800" dirty="0">
                <a:solidFill>
                  <a:schemeClr val="tx2"/>
                </a:solidFill>
              </a:rPr>
              <a:t>基准框架</a:t>
            </a:r>
            <a:r>
              <a:rPr lang="en-US" altLang="zh-CN" sz="1800" dirty="0">
                <a:solidFill>
                  <a:schemeClr val="tx2"/>
                </a:solidFill>
              </a:rPr>
              <a:t>: </a:t>
            </a:r>
            <a:r>
              <a:rPr lang="en-US" altLang="zh-CN" sz="1800" dirty="0" err="1">
                <a:solidFill>
                  <a:schemeClr val="tx2"/>
                </a:solidFill>
              </a:rPr>
              <a:t>LightZero</a:t>
            </a:r>
            <a:r>
              <a:rPr lang="zh-CN" altLang="en-US" sz="1800" dirty="0">
                <a:solidFill>
                  <a:schemeClr val="tx2"/>
                </a:solidFill>
              </a:rPr>
              <a:t> 及其改进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130</a:t>
            </a:fld>
            <a:endParaRPr lang="en-US" altLang="zh-CN"/>
          </a:p>
        </p:txBody>
      </p:sp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A2555EC7-8E7F-65DE-52E5-B05E5CEC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2400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补充阅读：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AlphaZero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系列背景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74E4EFE-EA60-4FA9-E7F1-70BE13642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04" y="1215124"/>
            <a:ext cx="4745974" cy="17936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B5796CA-6F6A-337F-4CCC-41A6A6A7BDB2}"/>
              </a:ext>
            </a:extLst>
          </p:cNvPr>
          <p:cNvSpPr txBox="1"/>
          <p:nvPr/>
        </p:nvSpPr>
        <p:spPr>
          <a:xfrm>
            <a:off x="623547" y="3206406"/>
            <a:ext cx="609934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AlphaGo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，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AlphaGo Zero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和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effectLst/>
              </a:rPr>
              <a:t>AlphaZero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的简要对比表。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438D23B-6FF6-AB1F-0899-0EAFE933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7" y="4091262"/>
            <a:ext cx="4484981" cy="151142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40799A-067C-174C-3CAA-2D0FE8F4080E}"/>
              </a:ext>
            </a:extLst>
          </p:cNvPr>
          <p:cNvSpPr txBox="1"/>
          <p:nvPr/>
        </p:nvSpPr>
        <p:spPr>
          <a:xfrm>
            <a:off x="335518" y="5712108"/>
            <a:ext cx="6770915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从左到右：国际象棋（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Chess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）、将棋（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Shogi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）、围棋（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Go)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。</a:t>
            </a: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C7843B13-A940-6AD8-A695-68327E1F89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131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A9F22D-8748-EDD3-53C6-E167B71E4495}"/>
              </a:ext>
            </a:extLst>
          </p:cNvPr>
          <p:cNvSpPr txBox="1"/>
          <p:nvPr/>
        </p:nvSpPr>
        <p:spPr>
          <a:xfrm>
            <a:off x="5728374" y="299368"/>
            <a:ext cx="494973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91B1F"/>
                </a:solidFill>
                <a:effectLst/>
                <a:latin typeface="-apple-system"/>
                <a:hlinkClick r:id="rId5"/>
              </a:rPr>
              <a:t>MCTS + RL 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  <a:hlinkClick r:id="rId5"/>
              </a:rPr>
              <a:t>系列技术科普博客（</a:t>
            </a:r>
            <a:r>
              <a:rPr lang="en-US" altLang="zh-CN" b="1" i="0" dirty="0">
                <a:solidFill>
                  <a:srgbClr val="191B1F"/>
                </a:solidFill>
                <a:effectLst/>
                <a:latin typeface="-apple-system"/>
                <a:hlinkClick r:id="rId5"/>
              </a:rPr>
              <a:t>1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  <a:hlinkClick r:id="rId5"/>
              </a:rPr>
              <a:t>）：</a:t>
            </a:r>
            <a:r>
              <a:rPr lang="en-US" altLang="zh-CN" b="1" i="0" dirty="0">
                <a:solidFill>
                  <a:srgbClr val="191B1F"/>
                </a:solidFill>
                <a:effectLst/>
                <a:latin typeface="-apple-system"/>
                <a:hlinkClick r:id="rId5"/>
              </a:rPr>
              <a:t>AlphaZero</a:t>
            </a:r>
            <a:endParaRPr lang="en-US" altLang="zh-CN" b="1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74315-3187-2595-4435-DB6856D8D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84" y="992106"/>
            <a:ext cx="3471050" cy="27150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CA54CE-760C-1CEE-1D33-050374304F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234" y="3789653"/>
            <a:ext cx="4015749" cy="24065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06C33B-55B8-F9EA-8D66-E3C046344E94}"/>
              </a:ext>
            </a:extLst>
          </p:cNvPr>
          <p:cNvSpPr txBox="1"/>
          <p:nvPr/>
        </p:nvSpPr>
        <p:spPr>
          <a:xfrm>
            <a:off x="11203946" y="1973066"/>
            <a:ext cx="188787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b="1" dirty="0">
                <a:effectLst/>
              </a:rPr>
              <a:t>AlphaGo</a:t>
            </a:r>
            <a:r>
              <a:rPr lang="zh-CN" altLang="en-US" sz="1200" b="1" dirty="0">
                <a:effectLst/>
              </a:rPr>
              <a:t> </a:t>
            </a:r>
            <a:endParaRPr lang="en-US" altLang="zh-CN" sz="1200" b="1" dirty="0">
              <a:effectLst/>
            </a:endParaRPr>
          </a:p>
          <a:p>
            <a:r>
              <a:rPr lang="zh-CN" altLang="en-US" sz="1200" b="1" dirty="0">
                <a:effectLst/>
              </a:rPr>
              <a:t>训练概览图</a:t>
            </a:r>
            <a:endParaRPr lang="en-US" altLang="zh-CN" sz="1200" b="1" dirty="0">
              <a:effectLst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B20A563-4C48-FD5A-0ABC-6D1F9B465E71}"/>
              </a:ext>
            </a:extLst>
          </p:cNvPr>
          <p:cNvSpPr txBox="1"/>
          <p:nvPr/>
        </p:nvSpPr>
        <p:spPr>
          <a:xfrm>
            <a:off x="11079695" y="4631085"/>
            <a:ext cx="977515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b="1" dirty="0" err="1">
                <a:effectLst/>
              </a:rPr>
              <a:t>AlphaZero</a:t>
            </a:r>
            <a:r>
              <a:rPr lang="en-US" altLang="zh-CN" sz="1200" b="1" dirty="0">
                <a:effectLst/>
              </a:rPr>
              <a:t> </a:t>
            </a:r>
            <a:r>
              <a:rPr lang="zh-CN" altLang="en-US" sz="1200" b="1" dirty="0">
                <a:effectLst/>
              </a:rPr>
              <a:t>训练概览图</a:t>
            </a:r>
            <a:endParaRPr lang="en-US" altLang="zh-CN" sz="1200" b="1" dirty="0">
              <a:effectLst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13517C-C326-1D5D-CBC9-5F98A8BA13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8459" y="175219"/>
            <a:ext cx="881303" cy="5345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2B4EDE6-CF4D-FB3D-4BA2-008F7FAE54A5}"/>
              </a:ext>
            </a:extLst>
          </p:cNvPr>
          <p:cNvSpPr txBox="1"/>
          <p:nvPr/>
        </p:nvSpPr>
        <p:spPr>
          <a:xfrm>
            <a:off x="5014526" y="3247437"/>
            <a:ext cx="3471050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kumimoji="1" lang="en-US" altLang="zh-CN" dirty="0"/>
              <a:t>&lt;The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lesson&gt;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掌握的任务：由单一到通用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训练流程由复杂到简单</a:t>
            </a:r>
            <a:endParaRPr kumimoji="1"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kumimoji="1" lang="zh-CN" altLang="en-US" dirty="0"/>
              <a:t>对人类知识的依赖由多到少</a:t>
            </a:r>
          </a:p>
        </p:txBody>
      </p:sp>
    </p:spTree>
    <p:extLst>
      <p:ext uri="{BB962C8B-B14F-4D97-AF65-F5344CB8AC3E}">
        <p14:creationId xmlns:p14="http://schemas.microsoft.com/office/powerpoint/2010/main" val="4169310894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Monte-Carlo Tree Search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on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132</a:t>
            </a:fld>
            <a:endParaRPr lang="en-US" altLang="zh-CN"/>
          </a:p>
        </p:txBody>
      </p:sp>
      <p:sp>
        <p:nvSpPr>
          <p:cNvPr id="13" name="图片占位符 1">
            <a:extLst>
              <a:ext uri="{FF2B5EF4-FFF2-40B4-BE49-F238E27FC236}">
                <a16:creationId xmlns:a16="http://schemas.microsoft.com/office/drawing/2014/main" id="{7DCA5208-5AD7-25EB-B9C9-7E2F4A9C98F7}"/>
              </a:ext>
            </a:extLst>
          </p:cNvPr>
          <p:cNvSpPr txBox="1">
            <a:spLocks/>
          </p:cNvSpPr>
          <p:nvPr/>
        </p:nvSpPr>
        <p:spPr>
          <a:xfrm>
            <a:off x="7876824" y="1502895"/>
            <a:ext cx="3911421" cy="176144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hangingPunct="1"/>
            <a:r>
              <a:rPr lang="zh-CN" altLang="en-US" sz="1600" dirty="0"/>
              <a:t>引入策略网络</a:t>
            </a:r>
            <a:r>
              <a:rPr lang="en-US" altLang="zh-CN" sz="1600" dirty="0"/>
              <a:t>P</a:t>
            </a:r>
            <a:r>
              <a:rPr lang="zh-CN" altLang="en-US" sz="1600" dirty="0"/>
              <a:t>和值网络</a:t>
            </a:r>
            <a:r>
              <a:rPr lang="en-US" altLang="zh-CN" sz="1600" dirty="0"/>
              <a:t>V</a:t>
            </a:r>
          </a:p>
          <a:p>
            <a:pPr lvl="1" hangingPunct="1"/>
            <a:endParaRPr lang="zh-CN" altLang="en-US" sz="1600" dirty="0"/>
          </a:p>
          <a:p>
            <a:pPr marL="0" indent="0" hangingPunct="1">
              <a:buNone/>
            </a:pPr>
            <a:endParaRPr lang="en-US" altLang="zh-CN" sz="1600" dirty="0"/>
          </a:p>
          <a:p>
            <a:pPr hangingPunct="1"/>
            <a:endParaRPr lang="en-US" altLang="zh-CN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35F6D08-EF77-1DC4-CB4E-427F7CDC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898" y="2126690"/>
            <a:ext cx="3748402" cy="33046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BC9149F-8002-638A-6DE9-145CE71F7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18" y="5660456"/>
            <a:ext cx="6764529" cy="71963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3F75409-DF1F-5685-942E-9BC052838D62}"/>
              </a:ext>
            </a:extLst>
          </p:cNvPr>
          <p:cNvGrpSpPr/>
          <p:nvPr/>
        </p:nvGrpSpPr>
        <p:grpSpPr>
          <a:xfrm>
            <a:off x="1065177" y="1403624"/>
            <a:ext cx="6013171" cy="3905201"/>
            <a:chOff x="335518" y="1087250"/>
            <a:chExt cx="6013171" cy="390520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DEA5CD2-59B9-B935-E8CD-120ED9288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518" y="1087250"/>
              <a:ext cx="6013171" cy="3905201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CF26CAC-F6D2-13B3-8430-E0FA12A29598}"/>
                </a:ext>
              </a:extLst>
            </p:cNvPr>
            <p:cNvSpPr txBox="1">
              <a:spLocks/>
            </p:cNvSpPr>
            <p:nvPr/>
          </p:nvSpPr>
          <p:spPr>
            <a:xfrm>
              <a:off x="3510523" y="1402929"/>
              <a:ext cx="1131051" cy="338554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altLang="zh-CN" sz="1600" dirty="0">
                  <a:effectLst/>
                  <a:latin typeface="Helvetica" pitchFamily="2" charset="0"/>
                </a:rPr>
                <a:t>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405176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MCTS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on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AlphaGo/AlphaZero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0C0C2B-CAB1-1442-15E1-D017B0A3F1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133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ED74F3-46A9-AB47-8EC3-9EBEFB14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1" y="2653747"/>
            <a:ext cx="6368459" cy="2100236"/>
          </a:xfrm>
          <a:prstGeom prst="rect">
            <a:avLst/>
          </a:prstGeom>
        </p:spPr>
      </p:pic>
      <p:sp>
        <p:nvSpPr>
          <p:cNvPr id="12" name="小标题">
            <a:extLst>
              <a:ext uri="{FF2B5EF4-FFF2-40B4-BE49-F238E27FC236}">
                <a16:creationId xmlns:a16="http://schemas.microsoft.com/office/drawing/2014/main" id="{24B4EF03-3E75-6181-4AB3-39A4812860A8}"/>
              </a:ext>
            </a:extLst>
          </p:cNvPr>
          <p:cNvSpPr txBox="1"/>
          <p:nvPr/>
        </p:nvSpPr>
        <p:spPr>
          <a:xfrm>
            <a:off x="1336497" y="1698982"/>
            <a:ext cx="3863037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MCTS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on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AlphaGo/</a:t>
            </a:r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AlphaZero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17" name="图片占位符 1">
            <a:extLst>
              <a:ext uri="{FF2B5EF4-FFF2-40B4-BE49-F238E27FC236}">
                <a16:creationId xmlns:a16="http://schemas.microsoft.com/office/drawing/2014/main" id="{D06C2EE8-246B-BDFF-C942-99522E5496D4}"/>
              </a:ext>
            </a:extLst>
          </p:cNvPr>
          <p:cNvSpPr txBox="1">
            <a:spLocks/>
          </p:cNvSpPr>
          <p:nvPr/>
        </p:nvSpPr>
        <p:spPr>
          <a:xfrm>
            <a:off x="6595350" y="1496284"/>
            <a:ext cx="5101787" cy="325769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 hangingPunct="1">
              <a:buNone/>
            </a:pPr>
            <a:r>
              <a:rPr lang="zh-CN" altLang="en-US" sz="1600" dirty="0"/>
              <a:t>与原始 </a:t>
            </a:r>
            <a:r>
              <a:rPr lang="en-US" altLang="zh-CN" sz="1600" dirty="0"/>
              <a:t>MCTS</a:t>
            </a:r>
            <a:r>
              <a:rPr lang="zh-CN" altLang="en-US" sz="1600" dirty="0"/>
              <a:t> 的区别：</a:t>
            </a:r>
            <a:endParaRPr lang="en-US" altLang="zh-CN" sz="1600" dirty="0"/>
          </a:p>
          <a:p>
            <a:pPr marL="101850" indent="-285750" hangingPunct="1">
              <a:buFont typeface="Wingdings" pitchFamily="2" charset="2"/>
              <a:buChar char="Ø"/>
            </a:pPr>
            <a:r>
              <a:rPr lang="en-US" altLang="zh-CN" sz="1600" b="1" dirty="0"/>
              <a:t>Selection</a:t>
            </a:r>
          </a:p>
          <a:p>
            <a:pPr marL="559050" lvl="1" indent="-285750" hangingPunct="1">
              <a:buFont typeface="Wingdings" pitchFamily="2" charset="2"/>
              <a:buChar char="ü"/>
            </a:pPr>
            <a:r>
              <a:rPr lang="en-US" altLang="zh-CN" sz="1600" dirty="0"/>
              <a:t>Predictor</a:t>
            </a:r>
            <a:r>
              <a:rPr lang="zh-CN" altLang="en-US" sz="1600" dirty="0"/>
              <a:t> 使用策略神经网络 </a:t>
            </a:r>
            <a:r>
              <a:rPr lang="en-US" altLang="zh-CN" sz="1600" dirty="0"/>
              <a:t>P</a:t>
            </a:r>
          </a:p>
          <a:p>
            <a:pPr marL="101850" indent="-285750" hangingPunct="1">
              <a:buFont typeface="Wingdings" pitchFamily="2" charset="2"/>
              <a:buChar char="Ø"/>
            </a:pPr>
            <a:r>
              <a:rPr lang="en-US" altLang="zh-CN" sz="1600" b="1" dirty="0"/>
              <a:t>Evaluation</a:t>
            </a:r>
          </a:p>
          <a:p>
            <a:pPr marL="559050" lvl="1" indent="-285750" hangingPunct="1">
              <a:buFont typeface="Wingdings" pitchFamily="2" charset="2"/>
              <a:buChar char="Ø"/>
            </a:pPr>
            <a:r>
              <a:rPr lang="zh-CN" altLang="en-US" sz="1600" dirty="0"/>
              <a:t>使用神经网络去估计值函数</a:t>
            </a:r>
            <a:r>
              <a:rPr lang="en-US" altLang="zh-CN" sz="1600" dirty="0"/>
              <a:t>Q</a:t>
            </a:r>
            <a:r>
              <a:rPr lang="zh-CN" altLang="en-US" sz="1600" dirty="0"/>
              <a:t>和策略函数</a:t>
            </a:r>
            <a:r>
              <a:rPr lang="en-US" altLang="zh-CN" sz="1600" dirty="0"/>
              <a:t>P</a:t>
            </a:r>
          </a:p>
          <a:p>
            <a:pPr marL="1050540" lvl="2" hangingPunct="1">
              <a:buFont typeface="Wingdings" pitchFamily="2" charset="2"/>
              <a:buChar char="ü"/>
            </a:pPr>
            <a:r>
              <a:rPr lang="en-US" altLang="zh-CN" sz="1600" dirty="0" err="1"/>
              <a:t>AlphaZero</a:t>
            </a:r>
            <a:r>
              <a:rPr lang="zh-CN" altLang="en-US" sz="1600" dirty="0"/>
              <a:t> 直接使用 </a:t>
            </a:r>
            <a:r>
              <a:rPr lang="en-US" altLang="zh-CN" sz="1600" dirty="0"/>
              <a:t>Value</a:t>
            </a:r>
            <a:r>
              <a:rPr lang="zh-CN" altLang="en-US" sz="1600" dirty="0"/>
              <a:t> 网络的估计值</a:t>
            </a:r>
            <a:endParaRPr lang="en-US" altLang="zh-CN" sz="1600" dirty="0"/>
          </a:p>
          <a:p>
            <a:pPr marL="1050540" lvl="2" hangingPunct="1">
              <a:buFont typeface="Wingdings" pitchFamily="2" charset="2"/>
              <a:buChar char="ü"/>
            </a:pPr>
            <a:r>
              <a:rPr lang="en-US" altLang="zh-CN" sz="1600" dirty="0"/>
              <a:t>AlphaGo</a:t>
            </a:r>
            <a:r>
              <a:rPr lang="zh-CN" altLang="en-US" sz="1600" dirty="0"/>
              <a:t> 使用预训练好的 </a:t>
            </a:r>
            <a:r>
              <a:rPr lang="en-US" altLang="zh-CN" sz="1600" dirty="0"/>
              <a:t>(</a:t>
            </a:r>
            <a:r>
              <a:rPr lang="zh-CN" altLang="en-US" sz="1600" dirty="0"/>
              <a:t>快速</a:t>
            </a:r>
            <a:r>
              <a:rPr lang="en-US" altLang="zh-CN" sz="1600" dirty="0"/>
              <a:t>)</a:t>
            </a:r>
            <a:r>
              <a:rPr lang="zh-CN" altLang="en-US" sz="1600" dirty="0"/>
              <a:t> 专家 </a:t>
            </a:r>
            <a:r>
              <a:rPr lang="en-US" altLang="zh-CN" sz="1600" dirty="0"/>
              <a:t>Rollout </a:t>
            </a:r>
            <a:r>
              <a:rPr lang="zh-CN" altLang="en-US" sz="1600" dirty="0"/>
              <a:t>策略网络</a:t>
            </a:r>
            <a:r>
              <a:rPr lang="en-US" altLang="zh-CN" sz="1600" dirty="0"/>
              <a:t>rollout</a:t>
            </a:r>
            <a:r>
              <a:rPr lang="zh-CN" altLang="en-US" sz="1600" dirty="0"/>
              <a:t>得到的估值与 </a:t>
            </a:r>
            <a:r>
              <a:rPr lang="en-US" altLang="zh-CN" sz="1600" dirty="0"/>
              <a:t>Value</a:t>
            </a:r>
            <a:r>
              <a:rPr lang="zh-CN" altLang="en-US" sz="1600" dirty="0"/>
              <a:t> 网络的估计值的混合</a:t>
            </a:r>
            <a:endParaRPr lang="en-US" altLang="zh-CN" sz="1600" dirty="0"/>
          </a:p>
          <a:p>
            <a:pPr marL="101850" indent="-285750" hangingPunct="1">
              <a:buFont typeface="Wingdings" pitchFamily="2" charset="2"/>
              <a:buChar char="Ø"/>
            </a:pPr>
            <a:r>
              <a:rPr lang="en-US" altLang="zh-CN" sz="1600" b="1" dirty="0"/>
              <a:t>Backup</a:t>
            </a:r>
          </a:p>
          <a:p>
            <a:pPr marL="559050" lvl="1" indent="-285750" hangingPunct="1">
              <a:buFont typeface="Wingdings" pitchFamily="2" charset="2"/>
              <a:buChar char="ü"/>
            </a:pPr>
            <a:r>
              <a:rPr lang="zh-CN" altLang="en-US" sz="1600" dirty="0"/>
              <a:t>棋类游戏一般为双人零和博弈，单 </a:t>
            </a:r>
            <a:r>
              <a:rPr lang="en-US" altLang="zh-CN" sz="1600" dirty="0"/>
              <a:t>player</a:t>
            </a:r>
            <a:r>
              <a:rPr lang="zh-CN" altLang="en-US" sz="1600" dirty="0"/>
              <a:t>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zh-CN" altLang="en-US" sz="1600" dirty="0"/>
              <a:t>双</a:t>
            </a:r>
            <a:r>
              <a:rPr lang="en-US" altLang="zh-CN" sz="1600" dirty="0"/>
              <a:t>player</a:t>
            </a:r>
            <a:endParaRPr lang="en-US" altLang="zh-CN" sz="1600" b="1" dirty="0"/>
          </a:p>
          <a:p>
            <a:pPr marL="559050" lvl="1" indent="-285750" hangingPunct="1">
              <a:buFont typeface="Wingdings" pitchFamily="2" charset="2"/>
              <a:buChar char="ü"/>
            </a:pPr>
            <a:r>
              <a:rPr lang="en-US" altLang="zh-CN" sz="1600" dirty="0"/>
              <a:t>Q</a:t>
            </a:r>
            <a:r>
              <a:rPr lang="zh-CN" altLang="en-US" sz="1600" dirty="0"/>
              <a:t>值需要从节点对应的当前玩家视角计算</a:t>
            </a:r>
            <a:r>
              <a:rPr lang="en-US" altLang="zh-CN" sz="1600" dirty="0"/>
              <a:t>, backup </a:t>
            </a:r>
            <a:r>
              <a:rPr lang="zh-CN" altLang="en-US" sz="1600" dirty="0"/>
              <a:t>时需要有一个正负号的交替过程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50537619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AlphaZero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训练概览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1DC2E3BC-4EE2-E001-BA1B-CCFCEC1C6B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134</a:t>
            </a:fld>
            <a:endParaRPr lang="en-US" altLang="zh-CN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DE1EFEA-9CCE-E75E-92ED-7B1A6A43B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85" y="1230897"/>
            <a:ext cx="5564865" cy="49670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194A5B-34F9-3784-D20C-519B567EB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98" y="2717800"/>
            <a:ext cx="35306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56300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>
            <a:extLst>
              <a:ext uri="{FF2B5EF4-FFF2-40B4-BE49-F238E27FC236}">
                <a16:creationId xmlns:a16="http://schemas.microsoft.com/office/drawing/2014/main" id="{704857EA-E387-ED39-FEA5-4D026B680ACC}"/>
              </a:ext>
            </a:extLst>
          </p:cNvPr>
          <p:cNvSpPr/>
          <p:nvPr/>
        </p:nvSpPr>
        <p:spPr>
          <a:xfrm>
            <a:off x="2429301" y="5821961"/>
            <a:ext cx="7534795" cy="843590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FD2A578A-C177-0463-78C7-545142CCBA5C}"/>
              </a:ext>
            </a:extLst>
          </p:cNvPr>
          <p:cNvSpPr/>
          <p:nvPr/>
        </p:nvSpPr>
        <p:spPr>
          <a:xfrm>
            <a:off x="3040118" y="1952978"/>
            <a:ext cx="5910352" cy="3239911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64937" y="225293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AlphaZero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原理： 从策略迭代的角度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86492" y="3448331"/>
                <a:ext cx="5299475" cy="995134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marL="0" indent="0" hangingPunct="1">
                  <a:buNone/>
                </a:pPr>
                <a:r>
                  <a:rPr lang="zh-CN" altLang="en-US" sz="1400" b="1" dirty="0">
                    <a:solidFill>
                      <a:srgbClr val="0070C0"/>
                    </a:solidFill>
                  </a:rPr>
                  <a:t>策略评估</a:t>
                </a:r>
                <a:r>
                  <a:rPr lang="en-US" altLang="zh-CN" sz="1400" b="1" dirty="0">
                    <a:solidFill>
                      <a:srgbClr val="0070C0"/>
                    </a:solidFill>
                  </a:rPr>
                  <a:t>1</a:t>
                </a:r>
                <a:endParaRPr lang="en-US" altLang="zh-CN" sz="1400" dirty="0"/>
              </a:p>
              <a:p>
                <a:pPr marL="0" indent="0" hangingPunct="1">
                  <a:buNone/>
                </a:pPr>
                <a:r>
                  <a:rPr lang="zh-CN" altLang="en-US" sz="1200" dirty="0"/>
                  <a:t>使用 </a:t>
                </a:r>
                <a:r>
                  <a:rPr lang="en-US" altLang="zh-CN" sz="1200" dirty="0"/>
                  <a:t>MCTS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searched</a:t>
                </a:r>
                <a:r>
                  <a:rPr lang="zh-CN" altLang="en-US" sz="1200" dirty="0"/>
                  <a:t> </a:t>
                </a:r>
                <a:r>
                  <a:rPr lang="en-US" altLang="zh-CN" sz="1200" dirty="0"/>
                  <a:t>Q</a:t>
                </a:r>
                <a:r>
                  <a:rPr lang="zh-CN" altLang="en-US" sz="1200" dirty="0"/>
                  <a:t>值评估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策略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12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492" y="3448331"/>
                <a:ext cx="5299475" cy="995134"/>
              </a:xfrm>
              <a:prstGeom prst="rect">
                <a:avLst/>
              </a:prstGeom>
              <a:blipFill>
                <a:blip r:embed="rId3"/>
                <a:stretch>
                  <a:fillRect l="-239" b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>
            <a:extLst>
              <a:ext uri="{FF2B5EF4-FFF2-40B4-BE49-F238E27FC236}">
                <a16:creationId xmlns:a16="http://schemas.microsoft.com/office/drawing/2014/main" id="{59F80541-F02A-3D47-4A0D-BCFCA06ACF14}"/>
              </a:ext>
            </a:extLst>
          </p:cNvPr>
          <p:cNvSpPr/>
          <p:nvPr/>
        </p:nvSpPr>
        <p:spPr>
          <a:xfrm>
            <a:off x="5998108" y="3052156"/>
            <a:ext cx="2151553" cy="660460"/>
          </a:xfrm>
          <a:prstGeom prst="rightArrow">
            <a:avLst/>
          </a:prstGeom>
          <a:solidFill>
            <a:srgbClr val="00B050"/>
          </a:solidFill>
          <a:ln w="12700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图片占位符 1">
                <a:extLst>
                  <a:ext uri="{FF2B5EF4-FFF2-40B4-BE49-F238E27FC236}">
                    <a16:creationId xmlns:a16="http://schemas.microsoft.com/office/drawing/2014/main" id="{330438F0-C1CC-5E28-ED90-DACF0E25DE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75556" y="2112044"/>
                <a:ext cx="4579966" cy="502654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914400" lvl="2" indent="0" hangingPunct="1">
                  <a:buNone/>
                </a:pPr>
                <a:r>
                  <a:rPr lang="zh-CN" altLang="en-US" sz="1600" dirty="0"/>
                  <a:t>给定初始化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1600" dirty="0"/>
                  <a:t>网络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8" name="图片占位符 1">
                <a:extLst>
                  <a:ext uri="{FF2B5EF4-FFF2-40B4-BE49-F238E27FC236}">
                    <a16:creationId xmlns:a16="http://schemas.microsoft.com/office/drawing/2014/main" id="{330438F0-C1CC-5E28-ED90-DACF0E25D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5556" y="2112044"/>
                <a:ext cx="4579966" cy="502654"/>
              </a:xfrm>
              <a:prstGeom prst="rect">
                <a:avLst/>
              </a:prstGeom>
              <a:blipFill>
                <a:blip r:embed="rId4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图片占位符 1">
            <a:extLst>
              <a:ext uri="{FF2B5EF4-FFF2-40B4-BE49-F238E27FC236}">
                <a16:creationId xmlns:a16="http://schemas.microsoft.com/office/drawing/2014/main" id="{FFA61D5B-8F55-06F5-5C44-93E279F9AA55}"/>
              </a:ext>
            </a:extLst>
          </p:cNvPr>
          <p:cNvSpPr txBox="1">
            <a:spLocks/>
          </p:cNvSpPr>
          <p:nvPr/>
        </p:nvSpPr>
        <p:spPr>
          <a:xfrm>
            <a:off x="5995294" y="3476003"/>
            <a:ext cx="3741478" cy="107008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1F2329"/>
              </a:solidFill>
              <a:latin typeface="Helvetica" pitchFamily="2" charset="0"/>
            </a:endParaRPr>
          </a:p>
          <a:p>
            <a:pPr marL="0" indent="0" hangingPunct="1">
              <a:buNone/>
            </a:pPr>
            <a:r>
              <a:rPr lang="zh-CN" altLang="en-US" sz="1400" dirty="0">
                <a:solidFill>
                  <a:srgbClr val="00B050"/>
                </a:solidFill>
              </a:rPr>
              <a:t>策略提升</a:t>
            </a:r>
            <a:r>
              <a:rPr lang="en-US" altLang="zh-CN" sz="1400" dirty="0">
                <a:solidFill>
                  <a:srgbClr val="00B050"/>
                </a:solidFill>
              </a:rPr>
              <a:t>1</a:t>
            </a:r>
          </a:p>
          <a:p>
            <a:pPr marL="0" indent="0" hangingPunct="1"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PUCT</a:t>
            </a:r>
            <a:r>
              <a:rPr lang="zh-CN" altLang="en-US" sz="1400" dirty="0">
                <a:solidFill>
                  <a:schemeClr val="tx1"/>
                </a:solidFill>
              </a:rPr>
              <a:t> 公式相当于一个策略提升算子</a:t>
            </a:r>
            <a:endParaRPr lang="en-US" altLang="zh-CN" sz="1400" dirty="0"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2A62A1CF-547F-391C-4C3F-4744ABEB34A9}"/>
              </a:ext>
            </a:extLst>
          </p:cNvPr>
          <p:cNvSpPr/>
          <p:nvPr/>
        </p:nvSpPr>
        <p:spPr>
          <a:xfrm>
            <a:off x="3606973" y="3059587"/>
            <a:ext cx="2299387" cy="649852"/>
          </a:xfrm>
          <a:prstGeom prst="rightArrow">
            <a:avLst/>
          </a:prstGeom>
          <a:solidFill>
            <a:srgbClr val="0070C0"/>
          </a:solidFill>
          <a:ln w="12700" cap="flat">
            <a:solidFill>
              <a:srgbClr val="0070C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FDF36C9-D29C-769B-BD1F-219BE18DF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489" y="0"/>
            <a:ext cx="1612156" cy="9222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A51BFD1-C009-DA8F-E5D4-2EDCB8D3C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30" y="2579829"/>
            <a:ext cx="2062241" cy="18180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560FD2-4ED8-51C0-B03F-68FEF6AEF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8580" y="2869759"/>
            <a:ext cx="1940634" cy="720054"/>
          </a:xfrm>
          <a:prstGeom prst="rect">
            <a:avLst/>
          </a:prstGeom>
          <a:ln>
            <a:solidFill>
              <a:srgbClr val="00B05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3A042B-E9EB-2C6B-0094-65E10DE62862}"/>
                  </a:ext>
                </a:extLst>
              </p:cNvPr>
              <p:cNvSpPr txBox="1"/>
              <p:nvPr/>
            </p:nvSpPr>
            <p:spPr>
              <a:xfrm>
                <a:off x="4102490" y="2476281"/>
                <a:ext cx="4340544" cy="3429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hangingPunct="1"/>
                <a:r>
                  <a:rPr lang="zh-CN" altLang="en-US" sz="1600" dirty="0"/>
                  <a:t>通过 </a:t>
                </a:r>
                <a:r>
                  <a:rPr lang="en-US" altLang="zh-CN" sz="1600" dirty="0"/>
                  <a:t>MCTS</a:t>
                </a:r>
                <a:r>
                  <a:rPr lang="zh-CN" altLang="en-US" sz="1600" dirty="0"/>
                  <a:t> 得到策略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600" dirty="0"/>
                  <a:t>对应的改进策略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b="1" i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F33A042B-E9EB-2C6B-0094-65E10DE62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490" y="2476281"/>
                <a:ext cx="4340544" cy="342979"/>
              </a:xfrm>
              <a:prstGeom prst="rect">
                <a:avLst/>
              </a:prstGeom>
              <a:blipFill>
                <a:blip r:embed="rId8"/>
                <a:stretch>
                  <a:fillRect l="-877" t="-3571" b="-21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2193BD5F-A9A8-572E-1CBD-6D88AF871E30}"/>
              </a:ext>
            </a:extLst>
          </p:cNvPr>
          <p:cNvSpPr txBox="1"/>
          <p:nvPr/>
        </p:nvSpPr>
        <p:spPr>
          <a:xfrm>
            <a:off x="5059713" y="2054786"/>
            <a:ext cx="2426099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Helvetica" pitchFamily="2" charset="0"/>
              </a:rPr>
              <a:t>MCTS</a:t>
            </a:r>
            <a:r>
              <a:rPr lang="zh-CN" altLang="en-US" sz="1600" b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Helvetica" pitchFamily="2" charset="0"/>
              </a:rPr>
              <a:t>inn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Helvetica" pitchFamily="2" charset="0"/>
              </a:rPr>
              <a:t>er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Helvetica" pitchFamily="2" charset="0"/>
              </a:rPr>
              <a:t>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图片占位符 1">
                <a:extLst>
                  <a:ext uri="{FF2B5EF4-FFF2-40B4-BE49-F238E27FC236}">
                    <a16:creationId xmlns:a16="http://schemas.microsoft.com/office/drawing/2014/main" id="{607FE47F-11CA-CC09-B906-D85C7121A0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87617" y="3860800"/>
                <a:ext cx="2718029" cy="41857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+mj-ea"/>
                  </a:rPr>
                  <a:t>visit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+mj-ea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+mj-ea"/>
                  </a:rPr>
                  <a:t>count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+mj-ea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+mj-ea"/>
                  </a:rPr>
                  <a:t>distribution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+mj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1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dirty="0">
                  <a:solidFill>
                    <a:schemeClr val="tx1"/>
                  </a:solidFill>
                  <a:latin typeface="+mj-ea"/>
                </a:endParaRPr>
              </a:p>
            </p:txBody>
          </p:sp>
        </mc:Choice>
        <mc:Fallback xmlns="">
          <p:sp>
            <p:nvSpPr>
              <p:cNvPr id="13" name="图片占位符 1">
                <a:extLst>
                  <a:ext uri="{FF2B5EF4-FFF2-40B4-BE49-F238E27FC236}">
                    <a16:creationId xmlns:a16="http://schemas.microsoft.com/office/drawing/2014/main" id="{607FE47F-11CA-CC09-B906-D85C7121A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617" y="3860800"/>
                <a:ext cx="2718029" cy="418570"/>
              </a:xfrm>
              <a:prstGeom prst="rect">
                <a:avLst/>
              </a:prstGeom>
              <a:blipFill>
                <a:blip r:embed="rId9"/>
                <a:stretch>
                  <a:fillRect l="-1395" t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左弧形箭头 18">
            <a:extLst>
              <a:ext uri="{FF2B5EF4-FFF2-40B4-BE49-F238E27FC236}">
                <a16:creationId xmlns:a16="http://schemas.microsoft.com/office/drawing/2014/main" id="{C5BC231E-88F0-5F19-3A01-AA4264795AD9}"/>
              </a:ext>
            </a:extLst>
          </p:cNvPr>
          <p:cNvSpPr/>
          <p:nvPr/>
        </p:nvSpPr>
        <p:spPr>
          <a:xfrm rot="5400000">
            <a:off x="5291374" y="6743"/>
            <a:ext cx="1229970" cy="10033917"/>
          </a:xfrm>
          <a:prstGeom prst="curvedLef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E8046F-3148-6FAE-13CC-5CA248CAA4C2}"/>
              </a:ext>
            </a:extLst>
          </p:cNvPr>
          <p:cNvSpPr txBox="1"/>
          <p:nvPr/>
        </p:nvSpPr>
        <p:spPr>
          <a:xfrm>
            <a:off x="4102490" y="5782678"/>
            <a:ext cx="5861607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Helvetica" pitchFamily="2" charset="0"/>
              </a:rPr>
              <a:t>	</a:t>
            </a:r>
            <a:r>
              <a:rPr lang="zh-CN" altLang="en-US" sz="1600" b="1" dirty="0">
                <a:solidFill>
                  <a:srgbClr val="FF0000"/>
                </a:solidFill>
                <a:latin typeface="Helvetica" pitchFamily="2" charset="0"/>
              </a:rPr>
              <a:t>     </a:t>
            </a:r>
            <a:r>
              <a:rPr lang="en-US" altLang="zh-CN" sz="1600" b="1" dirty="0">
                <a:solidFill>
                  <a:srgbClr val="FF0000"/>
                </a:solidFill>
                <a:latin typeface="Helvetica" pitchFamily="2" charset="0"/>
              </a:rPr>
              <a:t>MCTS</a:t>
            </a:r>
            <a:r>
              <a:rPr lang="zh-CN" altLang="en-US" sz="1600" b="1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Helvetica" pitchFamily="2" charset="0"/>
              </a:rPr>
              <a:t>out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Helvetica" pitchFamily="2" charset="0"/>
              </a:rPr>
              <a:t>er</a:t>
            </a:r>
            <a:r>
              <a:rPr lang="zh-CN" altLang="en-US" sz="1600" b="1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effectLst/>
                <a:latin typeface="Helvetica" pitchFamily="2" charset="0"/>
              </a:rPr>
              <a:t>loop</a:t>
            </a:r>
          </a:p>
          <a:p>
            <a:r>
              <a:rPr lang="zh-CN" altLang="en-US" sz="1400" dirty="0">
                <a:solidFill>
                  <a:srgbClr val="00B050"/>
                </a:solidFill>
              </a:rPr>
              <a:t>策略提升</a:t>
            </a:r>
            <a:r>
              <a:rPr lang="en-US" altLang="zh-CN" sz="1400" dirty="0">
                <a:solidFill>
                  <a:srgbClr val="00B050"/>
                </a:solidFill>
              </a:rPr>
              <a:t>2</a:t>
            </a:r>
            <a:r>
              <a:rPr lang="zh-CN" altLang="en-US" sz="1400" dirty="0">
                <a:solidFill>
                  <a:srgbClr val="00B050"/>
                </a:solidFill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latin typeface="Helvetica" pitchFamily="2" charset="0"/>
              </a:rPr>
              <a:t>通过交叉熵损失</a:t>
            </a:r>
            <a:r>
              <a:rPr lang="zh-CN" altLang="en-US" sz="1400" dirty="0">
                <a:solidFill>
                  <a:schemeClr val="tx1"/>
                </a:solidFill>
                <a:latin typeface="+mj-ea"/>
              </a:rPr>
              <a:t>将 </a:t>
            </a:r>
            <a:r>
              <a:rPr lang="en-US" altLang="zh-CN" sz="1400" dirty="0">
                <a:solidFill>
                  <a:schemeClr val="tx1"/>
                </a:solidFill>
                <a:latin typeface="+mj-ea"/>
              </a:rPr>
              <a:t>visit</a:t>
            </a:r>
            <a:r>
              <a:rPr lang="zh-CN" altLang="en-US" sz="14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ea"/>
              </a:rPr>
              <a:t>count</a:t>
            </a:r>
            <a:r>
              <a:rPr lang="zh-CN" altLang="en-US" sz="14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zh-CN" sz="1400" dirty="0">
                <a:solidFill>
                  <a:schemeClr val="tx1"/>
                </a:solidFill>
                <a:latin typeface="+mj-ea"/>
              </a:rPr>
              <a:t>distribution</a:t>
            </a:r>
            <a:r>
              <a:rPr lang="zh-CN" altLang="en-US" sz="1400" dirty="0">
                <a:solidFill>
                  <a:schemeClr val="tx1"/>
                </a:solidFill>
                <a:latin typeface="+mj-ea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Helvetica" pitchFamily="2" charset="0"/>
              </a:rPr>
              <a:t>蒸馏到策略网络中</a:t>
            </a:r>
            <a:endParaRPr lang="en-US" altLang="zh-CN" sz="1400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zh-CN" altLang="en-US" sz="1400" dirty="0">
                <a:solidFill>
                  <a:srgbClr val="0070C0"/>
                </a:solidFill>
                <a:latin typeface="Helvetica" pitchFamily="2" charset="0"/>
              </a:rPr>
              <a:t>策略</a:t>
            </a:r>
            <a:r>
              <a:rPr lang="zh-CN" altLang="en-US" sz="1200" dirty="0">
                <a:solidFill>
                  <a:srgbClr val="0070C0"/>
                </a:solidFill>
                <a:latin typeface="Helvetica" pitchFamily="2" charset="0"/>
              </a:rPr>
              <a:t>评估</a:t>
            </a:r>
            <a:r>
              <a:rPr lang="en-US" altLang="zh-CN" sz="1400" dirty="0">
                <a:solidFill>
                  <a:srgbClr val="0070C0"/>
                </a:solidFill>
                <a:latin typeface="Helvetica" pitchFamily="2" charset="0"/>
              </a:rPr>
              <a:t>2</a:t>
            </a:r>
            <a:r>
              <a:rPr lang="zh-CN" altLang="en-US" sz="1400" dirty="0">
                <a:solidFill>
                  <a:srgbClr val="0070C0"/>
                </a:solidFill>
                <a:latin typeface="Helvetica" pitchFamily="2" charset="0"/>
              </a:rPr>
              <a:t>：</a:t>
            </a:r>
            <a:r>
              <a:rPr lang="zh-CN" altLang="en-US" sz="1400" dirty="0">
                <a:solidFill>
                  <a:schemeClr val="tx1"/>
                </a:solidFill>
                <a:latin typeface="Helvetica" pitchFamily="2" charset="0"/>
              </a:rPr>
              <a:t>通过 </a:t>
            </a:r>
            <a:r>
              <a:rPr lang="en-US" altLang="zh-CN" sz="1400" dirty="0">
                <a:solidFill>
                  <a:schemeClr val="tx1"/>
                </a:solidFill>
                <a:latin typeface="Helvetica" pitchFamily="2" charset="0"/>
              </a:rPr>
              <a:t>TD-learning</a:t>
            </a:r>
            <a:r>
              <a:rPr lang="zh-CN" altLang="en-US" sz="1400" dirty="0">
                <a:solidFill>
                  <a:schemeClr val="tx1"/>
                </a:solidFill>
                <a:latin typeface="Helvetica" pitchFamily="2" charset="0"/>
              </a:rPr>
              <a:t> 的方法估计值网络</a:t>
            </a:r>
            <a:endParaRPr lang="en-US" altLang="zh-CN" sz="1600" dirty="0">
              <a:solidFill>
                <a:srgbClr val="0070C0"/>
              </a:solidFill>
              <a:latin typeface="Helvetica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CF26FAD-9E24-951A-85FC-40A2D54C47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0573" y="945480"/>
            <a:ext cx="6764529" cy="71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2791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>
            <a:extLst>
              <a:ext uri="{FF2B5EF4-FFF2-40B4-BE49-F238E27FC236}">
                <a16:creationId xmlns:a16="http://schemas.microsoft.com/office/drawing/2014/main" id="{DD99A346-D06B-1CB8-E61C-4A08F1A98D5E}"/>
              </a:ext>
            </a:extLst>
          </p:cNvPr>
          <p:cNvSpPr/>
          <p:nvPr/>
        </p:nvSpPr>
        <p:spPr>
          <a:xfrm>
            <a:off x="4369489" y="1205034"/>
            <a:ext cx="7638361" cy="3638922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6148195-C250-3154-D80F-9FB7CA9FFBE9}"/>
              </a:ext>
            </a:extLst>
          </p:cNvPr>
          <p:cNvSpPr/>
          <p:nvPr/>
        </p:nvSpPr>
        <p:spPr>
          <a:xfrm>
            <a:off x="205875" y="1223605"/>
            <a:ext cx="4003185" cy="1851625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1EA65FCD-FFA7-D37C-A276-10ECD97C3A3D}"/>
              </a:ext>
            </a:extLst>
          </p:cNvPr>
          <p:cNvSpPr/>
          <p:nvPr/>
        </p:nvSpPr>
        <p:spPr>
          <a:xfrm>
            <a:off x="241599" y="3734861"/>
            <a:ext cx="3851369" cy="1151068"/>
          </a:xfrm>
          <a:prstGeom prst="round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12372" y="269954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MuZero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概览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63364D-6F0C-9DCC-2028-6F19DEB7D302}"/>
              </a:ext>
            </a:extLst>
          </p:cNvPr>
          <p:cNvSpPr txBox="1"/>
          <p:nvPr/>
        </p:nvSpPr>
        <p:spPr>
          <a:xfrm>
            <a:off x="5860795" y="239497"/>
            <a:ext cx="479833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MCTS + RL </a:t>
            </a:r>
            <a:r>
              <a:rPr lang="zh-CN" altLang="en-US" dirty="0">
                <a:hlinkClick r:id="rId3"/>
              </a:rPr>
              <a:t>系列技术科普博客（</a:t>
            </a:r>
            <a:r>
              <a:rPr lang="en-US" altLang="zh-CN" dirty="0">
                <a:hlinkClick r:id="rId3"/>
              </a:rPr>
              <a:t>2</a:t>
            </a:r>
            <a:r>
              <a:rPr lang="zh-CN" altLang="en-US" dirty="0">
                <a:hlinkClick r:id="rId3"/>
              </a:rPr>
              <a:t>）：</a:t>
            </a:r>
            <a:r>
              <a:rPr lang="en-US" altLang="zh-CN" dirty="0" err="1">
                <a:hlinkClick r:id="rId3"/>
              </a:rPr>
              <a:t>MuZero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6B6CB1-7525-21F5-4117-5510851E9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11" y="7239253"/>
            <a:ext cx="8146153" cy="195060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D473D8A1-9E68-6B03-DB74-BB523289E50E}"/>
              </a:ext>
            </a:extLst>
          </p:cNvPr>
          <p:cNvSpPr txBox="1"/>
          <p:nvPr/>
        </p:nvSpPr>
        <p:spPr>
          <a:xfrm>
            <a:off x="433315" y="1404324"/>
            <a:ext cx="3936174" cy="1538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600" dirty="0"/>
              <a:t>核心思想：</a:t>
            </a:r>
            <a:r>
              <a:rPr lang="zh-CN" altLang="en-US" sz="1600" b="1" dirty="0"/>
              <a:t>在学习的模型中执行 </a:t>
            </a:r>
            <a:r>
              <a:rPr lang="en-US" altLang="zh-CN" sz="1600" b="1" dirty="0"/>
              <a:t>MCTS</a:t>
            </a:r>
          </a:p>
          <a:p>
            <a:endParaRPr lang="en-US" altLang="zh-CN" dirty="0"/>
          </a:p>
          <a:p>
            <a:r>
              <a:rPr lang="zh-CN" altLang="en-US" dirty="0"/>
              <a:t>模型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B0F0"/>
                </a:solidFill>
              </a:rPr>
              <a:t>表征网络 </a:t>
            </a:r>
            <a:r>
              <a:rPr lang="en-US" altLang="zh-CN" sz="1400" dirty="0"/>
              <a:t>(Representation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B050"/>
                </a:solidFill>
              </a:rPr>
              <a:t>动力学网络</a:t>
            </a:r>
            <a:r>
              <a:rPr lang="en-US" altLang="zh-CN" sz="1400" dirty="0"/>
              <a:t>(Dynamics Network)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</a:rPr>
              <a:t>预测网络 </a:t>
            </a:r>
            <a:r>
              <a:rPr lang="en-US" altLang="zh-CN" sz="1400" dirty="0"/>
              <a:t>(Prediction Network)</a:t>
            </a:r>
            <a:r>
              <a:rPr lang="zh-CN" altLang="en-US" sz="1400" dirty="0"/>
              <a:t> </a:t>
            </a:r>
            <a:endParaRPr lang="en-US" altLang="zh-CN" sz="1400" dirty="0">
              <a:effectLst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D055E69-B47F-A639-9BFE-E1BBC5615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36" y="5086267"/>
            <a:ext cx="4329694" cy="1205173"/>
          </a:xfrm>
          <a:prstGeom prst="rect">
            <a:avLst/>
          </a:prstGeom>
        </p:spPr>
      </p:pic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BD9B94A7-26BE-4634-C9F9-060B114FD9D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35910" y="6406808"/>
            <a:ext cx="182216" cy="172815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136</a:t>
            </a:fld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64E240-A3D5-3F7E-7D68-8259BDFE6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793" y="1365289"/>
            <a:ext cx="7108913" cy="32622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4F1DA3-47B0-0778-08CB-1EF942BC4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1447" y="5287120"/>
            <a:ext cx="6517259" cy="9266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2E2290-EDA2-1CA1-290C-A381234C8BA0}"/>
              </a:ext>
            </a:extLst>
          </p:cNvPr>
          <p:cNvSpPr txBox="1"/>
          <p:nvPr/>
        </p:nvSpPr>
        <p:spPr>
          <a:xfrm>
            <a:off x="358011" y="3889849"/>
            <a:ext cx="3686441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b="1" i="1" dirty="0">
                <a:solidFill>
                  <a:srgbClr val="00B050"/>
                </a:solidFill>
                <a:effectLst/>
              </a:rPr>
              <a:t>价值等价 </a:t>
            </a:r>
            <a:r>
              <a:rPr lang="en-US" altLang="zh-CN" sz="1400" b="1" i="1" dirty="0">
                <a:solidFill>
                  <a:srgbClr val="00B050"/>
                </a:solidFill>
                <a:effectLst/>
              </a:rPr>
              <a:t>(Value Equivalence) </a:t>
            </a:r>
            <a:r>
              <a:rPr lang="zh-CN" altLang="en-US" sz="1400" b="1" i="1" dirty="0">
                <a:solidFill>
                  <a:srgbClr val="00B050"/>
                </a:solidFill>
                <a:effectLst/>
              </a:rPr>
              <a:t>准则</a:t>
            </a:r>
            <a:r>
              <a:rPr lang="zh-CN" altLang="en-US" sz="1400" i="1" dirty="0"/>
              <a:t>：</a:t>
            </a:r>
            <a:r>
              <a:rPr lang="zh-CN" altLang="en-US" sz="1400" i="1" dirty="0">
                <a:effectLst/>
              </a:rPr>
              <a:t>即从相同的真实状态开始，通过抽象 </a:t>
            </a:r>
            <a:r>
              <a:rPr lang="en-US" altLang="zh-CN" sz="1400" i="1" dirty="0">
                <a:effectLst/>
              </a:rPr>
              <a:t>MDP </a:t>
            </a:r>
            <a:r>
              <a:rPr lang="zh-CN" altLang="en-US" sz="1400" i="1" dirty="0">
                <a:effectLst/>
              </a:rPr>
              <a:t>的轨迹的累积 </a:t>
            </a:r>
            <a:r>
              <a:rPr lang="en-US" altLang="zh-CN" sz="1400" i="1" dirty="0">
                <a:effectLst/>
              </a:rPr>
              <a:t>return </a:t>
            </a:r>
            <a:r>
              <a:rPr lang="zh-CN" altLang="en-US" sz="1400" i="1" dirty="0">
                <a:effectLst/>
              </a:rPr>
              <a:t>与真实环境中轨迹的累积 </a:t>
            </a:r>
            <a:r>
              <a:rPr lang="en-US" altLang="zh-CN" sz="1400" i="1" dirty="0">
                <a:effectLst/>
              </a:rPr>
              <a:t>return </a:t>
            </a:r>
            <a:r>
              <a:rPr lang="zh-CN" altLang="en-US" sz="1400" i="1" dirty="0">
                <a:effectLst/>
              </a:rPr>
              <a:t>相匹配。</a:t>
            </a:r>
            <a:endParaRPr lang="en-US" altLang="zh-CN" sz="1400" i="1" dirty="0">
              <a:effectLst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3F94BCA-EB30-B6DD-5B1E-FB382E47C3C3}"/>
              </a:ext>
            </a:extLst>
          </p:cNvPr>
          <p:cNvSpPr txBox="1"/>
          <p:nvPr/>
        </p:nvSpPr>
        <p:spPr>
          <a:xfrm>
            <a:off x="7698267" y="5026526"/>
            <a:ext cx="156361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b="1" dirty="0">
                <a:effectLst/>
              </a:rPr>
              <a:t>联合损失函数</a:t>
            </a:r>
            <a:endParaRPr lang="en-US" altLang="zh-CN" sz="1800" b="1" dirty="0">
              <a:effectLst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48DD57-9C3F-A7B7-D356-8AE6C865FA16}"/>
              </a:ext>
            </a:extLst>
          </p:cNvPr>
          <p:cNvSpPr txBox="1"/>
          <p:nvPr/>
        </p:nvSpPr>
        <p:spPr>
          <a:xfrm>
            <a:off x="2201230" y="6264833"/>
            <a:ext cx="8457901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Schrittwieser</a:t>
            </a:r>
            <a:r>
              <a:rPr lang="en-US" altLang="zh-CN" sz="1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Julian, et al. "Mastering </a:t>
            </a:r>
            <a:r>
              <a:rPr lang="en-US" altLang="zh-CN" sz="10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atari</a:t>
            </a:r>
            <a:r>
              <a:rPr lang="en-US" altLang="zh-CN" sz="1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go, chess and shogi by planning with a learned model." </a:t>
            </a:r>
            <a:r>
              <a:rPr lang="en-US" altLang="zh-CN" sz="1000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altLang="zh-CN" sz="1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588.7839 (2020): 604-609.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97060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17" name="小标题"/>
          <p:cNvSpPr txBox="1"/>
          <p:nvPr/>
        </p:nvSpPr>
        <p:spPr>
          <a:xfrm>
            <a:off x="1434296" y="1250211"/>
            <a:ext cx="8822680" cy="110799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第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节 ：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RL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基础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:</a:t>
            </a:r>
            <a:r>
              <a:rPr lang="zh-CN" altLang="en-US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值函数，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400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 RL: 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 TD, Q-learning,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等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 RL: PG, A2C, PPO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等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MCTS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8CAFD788-984C-A1EF-415A-346061BF59AB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9" name="小标题">
            <a:extLst>
              <a:ext uri="{FF2B5EF4-FFF2-40B4-BE49-F238E27FC236}">
                <a16:creationId xmlns:a16="http://schemas.microsoft.com/office/drawing/2014/main" id="{9B60D0E5-8641-D7E2-D020-FEB5D3663F33}"/>
              </a:ext>
            </a:extLst>
          </p:cNvPr>
          <p:cNvSpPr txBox="1"/>
          <p:nvPr/>
        </p:nvSpPr>
        <p:spPr>
          <a:xfrm>
            <a:off x="1434296" y="5074310"/>
            <a:ext cx="8822680" cy="101566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800" dirty="0">
                <a:solidFill>
                  <a:schemeClr val="tx2"/>
                </a:solidFill>
              </a:rPr>
              <a:t>第</a:t>
            </a:r>
            <a:r>
              <a:rPr lang="en-US" altLang="zh-CN" sz="1800" dirty="0">
                <a:solidFill>
                  <a:schemeClr val="tx2"/>
                </a:solidFill>
              </a:rPr>
              <a:t>3</a:t>
            </a:r>
            <a:r>
              <a:rPr lang="zh-CN" altLang="en-US" sz="1800" dirty="0">
                <a:solidFill>
                  <a:schemeClr val="tx2"/>
                </a:solidFill>
              </a:rPr>
              <a:t>节</a:t>
            </a:r>
            <a:r>
              <a:rPr lang="en-US" altLang="zh-CN" sz="1800" dirty="0">
                <a:solidFill>
                  <a:schemeClr val="tx2"/>
                </a:solidFill>
              </a:rPr>
              <a:t>:</a:t>
            </a:r>
            <a:r>
              <a:rPr lang="zh-CN" altLang="en-US" sz="1800" dirty="0">
                <a:solidFill>
                  <a:schemeClr val="tx2"/>
                </a:solidFill>
              </a:rPr>
              <a:t> 面向通用决策场景的 </a:t>
            </a:r>
            <a:r>
              <a:rPr lang="en-US" altLang="zh-CN" sz="1800" dirty="0">
                <a:solidFill>
                  <a:schemeClr val="tx2"/>
                </a:solidFill>
              </a:rPr>
              <a:t>MCTS+RL </a:t>
            </a:r>
            <a:r>
              <a:rPr lang="zh-CN" altLang="en-US" sz="1800" dirty="0">
                <a:solidFill>
                  <a:schemeClr val="tx2"/>
                </a:solidFill>
              </a:rPr>
              <a:t>基准框架</a:t>
            </a:r>
            <a:r>
              <a:rPr lang="en-US" altLang="zh-CN" sz="1800" dirty="0">
                <a:solidFill>
                  <a:schemeClr val="tx2"/>
                </a:solidFill>
              </a:rPr>
              <a:t>: </a:t>
            </a:r>
            <a:r>
              <a:rPr lang="en-US" altLang="zh-CN" sz="1800" dirty="0" err="1">
                <a:solidFill>
                  <a:schemeClr val="tx2"/>
                </a:solidFill>
              </a:rPr>
              <a:t>LightZero</a:t>
            </a:r>
            <a:r>
              <a:rPr lang="zh-CN" altLang="en-US" sz="1800" dirty="0">
                <a:solidFill>
                  <a:schemeClr val="tx2"/>
                </a:solidFill>
              </a:rPr>
              <a:t> 及其改进</a:t>
            </a:r>
            <a:endParaRPr lang="en-US" altLang="zh-CN" sz="18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6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6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6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137</a:t>
            </a:fld>
            <a:endParaRPr lang="en-US" altLang="zh-CN"/>
          </a:p>
        </p:txBody>
      </p:sp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BC417127-DEEC-B18B-02FF-72573D985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52663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MCTS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与策略优化的联系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B2FA80-4EA2-F1A8-2DF7-B400057EBD35}"/>
              </a:ext>
            </a:extLst>
          </p:cNvPr>
          <p:cNvSpPr txBox="1"/>
          <p:nvPr/>
        </p:nvSpPr>
        <p:spPr>
          <a:xfrm>
            <a:off x="10700" y="6460724"/>
            <a:ext cx="947231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effectLst/>
              </a:rPr>
              <a:t>Grill, Jean-Bastien, et al. "Monte-Carlo tree search as regularized policy optimization." International Conference on Machine Learning. PMLR, 2020.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0830E1F-4689-87C5-7DAD-4BBEC516E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63" y="2982737"/>
            <a:ext cx="4491339" cy="83307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95D083A-A0AC-1DC4-4ED6-B8E7DBF60B32}"/>
              </a:ext>
            </a:extLst>
          </p:cNvPr>
          <p:cNvSpPr txBox="1"/>
          <p:nvPr/>
        </p:nvSpPr>
        <p:spPr>
          <a:xfrm>
            <a:off x="3277489" y="1719645"/>
            <a:ext cx="509278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dirty="0" err="1">
                <a:latin typeface="Helvetica" pitchFamily="2" charset="0"/>
              </a:rPr>
              <a:t>AlphaZero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as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regularized policy optimization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379A9A6-93BF-2343-56E7-2393C63BE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180" y="2982737"/>
            <a:ext cx="2421783" cy="983519"/>
          </a:xfrm>
          <a:prstGeom prst="rect">
            <a:avLst/>
          </a:prstGeom>
        </p:spPr>
      </p:pic>
      <p:sp>
        <p:nvSpPr>
          <p:cNvPr id="22" name="左右箭头 21">
            <a:extLst>
              <a:ext uri="{FF2B5EF4-FFF2-40B4-BE49-F238E27FC236}">
                <a16:creationId xmlns:a16="http://schemas.microsoft.com/office/drawing/2014/main" id="{0929680E-7A42-4030-766D-42994D048686}"/>
              </a:ext>
            </a:extLst>
          </p:cNvPr>
          <p:cNvSpPr/>
          <p:nvPr/>
        </p:nvSpPr>
        <p:spPr>
          <a:xfrm>
            <a:off x="4863402" y="3366809"/>
            <a:ext cx="1075174" cy="422031"/>
          </a:xfrm>
          <a:prstGeom prst="left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98CB455-3E14-0171-1BA6-688610595DDE}"/>
              </a:ext>
            </a:extLst>
          </p:cNvPr>
          <p:cNvSpPr txBox="1"/>
          <p:nvPr/>
        </p:nvSpPr>
        <p:spPr>
          <a:xfrm>
            <a:off x="2127376" y="4097976"/>
            <a:ext cx="140054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70C0"/>
                </a:solidFill>
                <a:latin typeface="Helvetica" pitchFamily="2" charset="0"/>
              </a:rPr>
              <a:t>AlphaZero</a:t>
            </a:r>
            <a:endParaRPr lang="en-US" altLang="zh-CN" dirty="0">
              <a:solidFill>
                <a:srgbClr val="0070C0"/>
              </a:solidFill>
              <a:effectLst/>
              <a:latin typeface="Helvetica" pitchFamily="2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4B19F8-5FA1-4FAA-54F2-5B54163D639D}"/>
              </a:ext>
            </a:extLst>
          </p:cNvPr>
          <p:cNvSpPr txBox="1"/>
          <p:nvPr/>
        </p:nvSpPr>
        <p:spPr>
          <a:xfrm>
            <a:off x="6950639" y="4096981"/>
            <a:ext cx="337839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Helvetica" pitchFamily="2" charset="0"/>
              </a:rPr>
              <a:t>R</a:t>
            </a:r>
            <a:r>
              <a:rPr lang="en-US" altLang="zh-CN" dirty="0">
                <a:solidFill>
                  <a:srgbClr val="0070C0"/>
                </a:solidFill>
                <a:effectLst/>
                <a:latin typeface="Helvetica" pitchFamily="2" charset="0"/>
              </a:rPr>
              <a:t>egularized policy optimization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D97BBB6-B7AA-2F99-4A40-67153351A26A}"/>
              </a:ext>
            </a:extLst>
          </p:cNvPr>
          <p:cNvSpPr txBox="1"/>
          <p:nvPr/>
        </p:nvSpPr>
        <p:spPr>
          <a:xfrm>
            <a:off x="4585376" y="3928020"/>
            <a:ext cx="217151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approximation</a:t>
            </a:r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737F37E4-D890-6A23-3D85-362DBFDA60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138</a:t>
            </a:fld>
            <a:endParaRPr lang="en-US" altLang="zh-CN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8244EA64-4939-96F1-FA41-4FC821B06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822" y="2562764"/>
            <a:ext cx="2046346" cy="566445"/>
          </a:xfrm>
          <a:prstGeom prst="rect">
            <a:avLst/>
          </a:prstGeom>
        </p:spPr>
      </p:pic>
      <p:sp>
        <p:nvSpPr>
          <p:cNvPr id="37" name="矩形: 圆角 32">
            <a:extLst>
              <a:ext uri="{FF2B5EF4-FFF2-40B4-BE49-F238E27FC236}">
                <a16:creationId xmlns:a16="http://schemas.microsoft.com/office/drawing/2014/main" id="{2A6F856B-2F30-ACC1-B747-228988687796}"/>
              </a:ext>
            </a:extLst>
          </p:cNvPr>
          <p:cNvSpPr/>
          <p:nvPr/>
        </p:nvSpPr>
        <p:spPr>
          <a:xfrm>
            <a:off x="1373498" y="2839809"/>
            <a:ext cx="2910196" cy="178324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3">
            <a:extLst>
              <a:ext uri="{FF2B5EF4-FFF2-40B4-BE49-F238E27FC236}">
                <a16:creationId xmlns:a16="http://schemas.microsoft.com/office/drawing/2014/main" id="{7669E000-BC4D-C143-0D36-A4A723A3F05E}"/>
              </a:ext>
            </a:extLst>
          </p:cNvPr>
          <p:cNvSpPr/>
          <p:nvPr/>
        </p:nvSpPr>
        <p:spPr>
          <a:xfrm>
            <a:off x="6394168" y="2839809"/>
            <a:ext cx="4491339" cy="178324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210396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补充阅读：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MCTS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与策略优化的联系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E47F61-B2EC-F359-AEAA-440782442C52}"/>
              </a:ext>
            </a:extLst>
          </p:cNvPr>
          <p:cNvSpPr txBox="1"/>
          <p:nvPr/>
        </p:nvSpPr>
        <p:spPr>
          <a:xfrm>
            <a:off x="259428" y="2461077"/>
            <a:ext cx="60993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Helvetica" pitchFamily="2" charset="0"/>
              </a:rPr>
              <a:t>empirical visit distribution</a:t>
            </a:r>
            <a:r>
              <a:rPr lang="zh-CN" altLang="en-US" dirty="0">
                <a:effectLst/>
                <a:latin typeface="Helvetica" pitchFamily="2" charset="0"/>
              </a:rPr>
              <a:t> （</a:t>
            </a:r>
            <a:r>
              <a:rPr lang="en-US" altLang="zh-CN" dirty="0">
                <a:effectLst/>
                <a:latin typeface="Helvetica" pitchFamily="2" charset="0"/>
              </a:rPr>
              <a:t>target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policy</a:t>
            </a:r>
            <a:r>
              <a:rPr lang="zh-CN" altLang="en-US" dirty="0">
                <a:effectLst/>
                <a:latin typeface="Helvetica" pitchFamily="2" charset="0"/>
              </a:rPr>
              <a:t>）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614B51-F86D-2B22-8856-BBCCD1555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12" y="2995335"/>
            <a:ext cx="2317974" cy="6025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CDE361B-1F52-346B-CB7D-41CFBC3F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089" y="4130139"/>
            <a:ext cx="2140061" cy="6995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0830E1F-4689-87C5-7DAD-4BBEC516E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283" y="1384932"/>
            <a:ext cx="4491339" cy="8330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0510D2-3F3E-A8FB-6B70-8DBCC0A2F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50" y="2862615"/>
            <a:ext cx="4882149" cy="9304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291959C-A706-CF7D-09A6-3D8BB1732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22" y="1540308"/>
            <a:ext cx="3957062" cy="75584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95D083A-A0AC-1DC4-4ED6-B8E7DBF60B32}"/>
              </a:ext>
            </a:extLst>
          </p:cNvPr>
          <p:cNvSpPr txBox="1"/>
          <p:nvPr/>
        </p:nvSpPr>
        <p:spPr>
          <a:xfrm>
            <a:off x="259428" y="1043952"/>
            <a:ext cx="60993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Helvetica" pitchFamily="2" charset="0"/>
              </a:rPr>
              <a:t>AlphaZero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MCTS</a:t>
            </a:r>
            <a:r>
              <a:rPr lang="zh-CN" altLang="en-US" dirty="0">
                <a:latin typeface="Helvetica" pitchFamily="2" charset="0"/>
              </a:rPr>
              <a:t> 中选择动作的方式：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D37516-E9E4-CB8B-A2F5-16AED81898FF}"/>
              </a:ext>
            </a:extLst>
          </p:cNvPr>
          <p:cNvSpPr txBox="1"/>
          <p:nvPr/>
        </p:nvSpPr>
        <p:spPr>
          <a:xfrm>
            <a:off x="259428" y="3666141"/>
            <a:ext cx="60993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Helvetica" pitchFamily="2" charset="0"/>
              </a:rPr>
              <a:t>define the multiplier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E487C4E-18FB-186F-A484-C41AC5C8AE50}"/>
              </a:ext>
            </a:extLst>
          </p:cNvPr>
          <p:cNvSpPr txBox="1"/>
          <p:nvPr/>
        </p:nvSpPr>
        <p:spPr>
          <a:xfrm>
            <a:off x="5291995" y="971347"/>
            <a:ext cx="60993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effectLst/>
                <a:latin typeface="Helvetica" pitchFamily="2" charset="0"/>
              </a:rPr>
              <a:t>A related regularized policy optimization problem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48C6457-D066-54F0-04E6-E630D6ECCE7B}"/>
              </a:ext>
            </a:extLst>
          </p:cNvPr>
          <p:cNvSpPr txBox="1"/>
          <p:nvPr/>
        </p:nvSpPr>
        <p:spPr>
          <a:xfrm>
            <a:off x="5242869" y="2477180"/>
            <a:ext cx="60993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" pitchFamily="2" charset="0"/>
              </a:rPr>
              <a:t>Corresponding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action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selection</a:t>
            </a:r>
            <a:endParaRPr lang="en-US" altLang="zh-CN" dirty="0">
              <a:effectLst/>
              <a:latin typeface="Helvetica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0492B2-6FE6-8D82-A1EE-47D688E44444}"/>
              </a:ext>
            </a:extLst>
          </p:cNvPr>
          <p:cNvSpPr txBox="1"/>
          <p:nvPr/>
        </p:nvSpPr>
        <p:spPr>
          <a:xfrm>
            <a:off x="5285279" y="4044456"/>
            <a:ext cx="60993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Helvetica" pitchFamily="2" charset="0"/>
              </a:rPr>
              <a:t>AlphaZero</a:t>
            </a:r>
            <a:r>
              <a:rPr lang="zh-CN" altLang="en-US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as</a:t>
            </a:r>
            <a:r>
              <a:rPr lang="zh-CN" altLang="en-US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" pitchFamily="2" charset="0"/>
              </a:rPr>
              <a:t>regularized policy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CC5007-296F-2662-84E9-B3741702B4BF}"/>
                  </a:ext>
                </a:extLst>
              </p:cNvPr>
              <p:cNvSpPr txBox="1"/>
              <p:nvPr/>
            </p:nvSpPr>
            <p:spPr>
              <a:xfrm>
                <a:off x="5291995" y="4818759"/>
                <a:ext cx="6099348" cy="652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Helvetica" pitchFamily="2" charset="0"/>
                  </a:rPr>
                  <a:t>分析了</a:t>
                </a:r>
                <a:r>
                  <a:rPr lang="en-US" altLang="zh-CN" dirty="0" err="1">
                    <a:latin typeface="Helvetica" pitchFamily="2" charset="0"/>
                  </a:rPr>
                  <a:t>AlphaZero</a:t>
                </a:r>
                <a:r>
                  <a:rPr lang="zh-CN" altLang="en-US" dirty="0">
                    <a:latin typeface="Helvetica" pitchFamily="2" charset="0"/>
                  </a:rPr>
                  <a:t>在</a:t>
                </a:r>
                <a:r>
                  <a:rPr lang="en-US" altLang="zh-CN" dirty="0">
                    <a:latin typeface="Helvetica" pitchFamily="2" charset="0"/>
                  </a:rPr>
                  <a:t>Act</a:t>
                </a:r>
                <a:r>
                  <a:rPr lang="zh-CN" altLang="en-US" dirty="0">
                    <a:latin typeface="Helvetica" pitchFamily="2" charset="0"/>
                  </a:rPr>
                  <a:t> </a:t>
                </a:r>
                <a:r>
                  <a:rPr lang="en-US" altLang="zh-CN" dirty="0">
                    <a:latin typeface="Helvetica" pitchFamily="2" charset="0"/>
                  </a:rPr>
                  <a:t>Search</a:t>
                </a:r>
                <a:r>
                  <a:rPr lang="zh-CN" altLang="en-US" dirty="0">
                    <a:latin typeface="Helvetica" pitchFamily="2" charset="0"/>
                  </a:rPr>
                  <a:t> </a:t>
                </a:r>
                <a:r>
                  <a:rPr lang="en-US" altLang="zh-CN" dirty="0">
                    <a:latin typeface="Helvetica" pitchFamily="2" charset="0"/>
                  </a:rPr>
                  <a:t>Learn</a:t>
                </a:r>
                <a:r>
                  <a:rPr lang="zh-CN" altLang="en-US" dirty="0">
                    <a:latin typeface="Helvetica" pitchFamily="2" charset="0"/>
                  </a:rPr>
                  <a:t>时使用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zh-CN" altLang="en-US" dirty="0">
                    <a:effectLst/>
                    <a:latin typeface="Helvetica" pitchFamily="2" charset="0"/>
                  </a:rPr>
                  <a:t>的问题，提出在这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3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个阶段将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zh-CN" altLang="en-US" dirty="0">
                    <a:effectLst/>
                    <a:latin typeface="Helvetica" pitchFamily="2" charset="0"/>
                  </a:rPr>
                  <a:t>替换为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zh-CN" altLang="en-US" dirty="0">
                    <a:effectLst/>
                    <a:latin typeface="Helvetica" pitchFamily="2" charset="0"/>
                  </a:rPr>
                  <a:t>，并实验验证猜想。</a:t>
                </a:r>
                <a:endParaRPr lang="en-US" altLang="zh-CN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CC5007-296F-2662-84E9-B3741702B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995" y="4818759"/>
                <a:ext cx="6099348" cy="652486"/>
              </a:xfrm>
              <a:prstGeom prst="rect">
                <a:avLst/>
              </a:prstGeom>
              <a:blipFill>
                <a:blip r:embed="rId8"/>
                <a:stretch>
                  <a:fillRect l="-622" t="-3774" b="-1132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CA3ECFF6-3A67-A90B-9701-2CAF41594F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139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AF0873-8105-A30F-10E8-2DF2FC244D51}"/>
              </a:ext>
            </a:extLst>
          </p:cNvPr>
          <p:cNvSpPr txBox="1"/>
          <p:nvPr/>
        </p:nvSpPr>
        <p:spPr>
          <a:xfrm>
            <a:off x="10700" y="6460724"/>
            <a:ext cx="947231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effectLst/>
              </a:rPr>
              <a:t>Grill, Jean-Bastien, et al. "Monte-Carlo tree search as regularized policy optimization." International Conference on Machine Learning. PMLR, 2020.</a:t>
            </a:r>
          </a:p>
        </p:txBody>
      </p:sp>
    </p:spTree>
    <p:extLst>
      <p:ext uri="{BB962C8B-B14F-4D97-AF65-F5344CB8AC3E}">
        <p14:creationId xmlns:p14="http://schemas.microsoft.com/office/powerpoint/2010/main" val="9702444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F5C2A5CF-63D2-9EBE-066F-32823DA23954}"/>
              </a:ext>
            </a:extLst>
          </p:cNvPr>
          <p:cNvSpPr txBox="1"/>
          <p:nvPr/>
        </p:nvSpPr>
        <p:spPr>
          <a:xfrm>
            <a:off x="4615969" y="2967335"/>
            <a:ext cx="4934431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RL</a:t>
            </a:r>
            <a:r>
              <a:rPr lang="zh-CN" altLang="en-US" sz="2400" dirty="0">
                <a:solidFill>
                  <a:srgbClr val="7030A0"/>
                </a:solidFill>
              </a:rPr>
              <a:t> 小调研</a:t>
            </a:r>
          </a:p>
        </p:txBody>
      </p:sp>
      <p:sp>
        <p:nvSpPr>
          <p:cNvPr id="6" name="小标题">
            <a:extLst>
              <a:ext uri="{FF2B5EF4-FFF2-40B4-BE49-F238E27FC236}">
                <a16:creationId xmlns:a16="http://schemas.microsoft.com/office/drawing/2014/main" id="{38A38575-215C-3EDB-D21F-5E69637AE757}"/>
              </a:ext>
            </a:extLst>
          </p:cNvPr>
          <p:cNvSpPr txBox="1"/>
          <p:nvPr/>
        </p:nvSpPr>
        <p:spPr>
          <a:xfrm>
            <a:off x="480598" y="217055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</a:t>
            </a:r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49E497-7ABE-34F1-F68E-2F6CB7FFAF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4962379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补充阅读：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MCTS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与策略优化的联系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0492B2-6FE6-8D82-A1EE-47D688E44444}"/>
              </a:ext>
            </a:extLst>
          </p:cNvPr>
          <p:cNvSpPr txBox="1"/>
          <p:nvPr/>
        </p:nvSpPr>
        <p:spPr>
          <a:xfrm>
            <a:off x="532409" y="1051993"/>
            <a:ext cx="60993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/>
                </a:solidFill>
                <a:latin typeface="Helvetica" pitchFamily="2" charset="0"/>
              </a:rPr>
              <a:t>AlphaZero</a:t>
            </a:r>
            <a:r>
              <a:rPr lang="zh-CN" altLang="en-US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Helvetica" pitchFamily="2" charset="0"/>
              </a:rPr>
              <a:t>as</a:t>
            </a:r>
            <a:r>
              <a:rPr lang="zh-CN" altLang="en-US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effectLst/>
                <a:latin typeface="Helvetica" pitchFamily="2" charset="0"/>
              </a:rPr>
              <a:t>regularized policy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CC5007-296F-2662-84E9-B3741702B4BF}"/>
                  </a:ext>
                </a:extLst>
              </p:cNvPr>
              <p:cNvSpPr txBox="1"/>
              <p:nvPr/>
            </p:nvSpPr>
            <p:spPr>
              <a:xfrm>
                <a:off x="559205" y="1557494"/>
                <a:ext cx="6099348" cy="6524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Helvetica" pitchFamily="2" charset="0"/>
                  </a:rPr>
                  <a:t>分析了</a:t>
                </a:r>
                <a:r>
                  <a:rPr lang="en-US" altLang="zh-CN" dirty="0" err="1">
                    <a:latin typeface="Helvetica" pitchFamily="2" charset="0"/>
                  </a:rPr>
                  <a:t>AlphaZero</a:t>
                </a:r>
                <a:r>
                  <a:rPr lang="zh-CN" altLang="en-US" dirty="0">
                    <a:latin typeface="Helvetica" pitchFamily="2" charset="0"/>
                  </a:rPr>
                  <a:t>在 </a:t>
                </a:r>
                <a:r>
                  <a:rPr lang="en-US" altLang="zh-CN" i="1" dirty="0">
                    <a:latin typeface="Helvetica" pitchFamily="2" charset="0"/>
                  </a:rPr>
                  <a:t>Act</a:t>
                </a:r>
                <a:r>
                  <a:rPr lang="zh-CN" altLang="en-US" i="1" dirty="0">
                    <a:latin typeface="Helvetica" pitchFamily="2" charset="0"/>
                  </a:rPr>
                  <a:t> </a:t>
                </a:r>
                <a:r>
                  <a:rPr lang="en-US" altLang="zh-CN" i="1" dirty="0">
                    <a:latin typeface="Helvetica" pitchFamily="2" charset="0"/>
                  </a:rPr>
                  <a:t>Search</a:t>
                </a:r>
                <a:r>
                  <a:rPr lang="zh-CN" altLang="en-US" i="1" dirty="0">
                    <a:latin typeface="Helvetica" pitchFamily="2" charset="0"/>
                  </a:rPr>
                  <a:t> </a:t>
                </a:r>
                <a:r>
                  <a:rPr lang="en-US" altLang="zh-CN" i="1" dirty="0">
                    <a:latin typeface="Helvetica" pitchFamily="2" charset="0"/>
                  </a:rPr>
                  <a:t>Learn</a:t>
                </a:r>
                <a:r>
                  <a:rPr lang="zh-CN" altLang="en-US" i="1" dirty="0">
                    <a:latin typeface="Helvetica" pitchFamily="2" charset="0"/>
                  </a:rPr>
                  <a:t> </a:t>
                </a:r>
                <a:r>
                  <a:rPr lang="zh-CN" altLang="en-US" dirty="0">
                    <a:latin typeface="Helvetica" pitchFamily="2" charset="0"/>
                  </a:rPr>
                  <a:t>时使用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zh-CN" altLang="en-US" dirty="0">
                    <a:effectLst/>
                    <a:latin typeface="Helvetica" pitchFamily="2" charset="0"/>
                  </a:rPr>
                  <a:t>的问题，提出在这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3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个阶段将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zh-CN" altLang="en-US" dirty="0">
                    <a:effectLst/>
                    <a:latin typeface="Helvetica" pitchFamily="2" charset="0"/>
                  </a:rPr>
                  <a:t>替换为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zh-CN" altLang="en-US" dirty="0">
                    <a:effectLst/>
                    <a:latin typeface="Helvetica" pitchFamily="2" charset="0"/>
                  </a:rPr>
                  <a:t>，并实验验证猜想。</a:t>
                </a:r>
                <a:endParaRPr lang="en-US" altLang="zh-CN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8CC5007-296F-2662-84E9-B3741702B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05" y="1557494"/>
                <a:ext cx="6099348" cy="652486"/>
              </a:xfrm>
              <a:prstGeom prst="rect">
                <a:avLst/>
              </a:prstGeom>
              <a:blipFill>
                <a:blip r:embed="rId3"/>
                <a:stretch>
                  <a:fillRect l="-832" t="-3774" r="-416" b="-1132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A6FBE7F-0C57-98C5-2F4A-B82BD4D77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338" y="2505059"/>
            <a:ext cx="4167891" cy="37794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E7C6C6-E0C2-E3D1-7A2D-EC44271A5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075" y="1051993"/>
            <a:ext cx="3208928" cy="5145953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10FA8D2-F67F-B5EF-8EFF-9672E75DD59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533367" y="6439001"/>
            <a:ext cx="254878" cy="184666"/>
          </a:xfrm>
        </p:spPr>
        <p:txBody>
          <a:bodyPr/>
          <a:lstStyle/>
          <a:p>
            <a:fld id="{86CB4B4D-7CA3-9044-876B-883B54F8677D}" type="slidenum">
              <a:rPr lang="en-US" altLang="zh-CN" smtClean="0">
                <a:cs typeface="+mj-cs"/>
              </a:rPr>
              <a:t>140</a:t>
            </a:fld>
            <a:endParaRPr lang="en-US" altLang="zh-CN"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1AAB8E-4BE3-86FC-D5FC-4763EF7754B1}"/>
              </a:ext>
            </a:extLst>
          </p:cNvPr>
          <p:cNvSpPr txBox="1"/>
          <p:nvPr/>
        </p:nvSpPr>
        <p:spPr>
          <a:xfrm>
            <a:off x="163100" y="6613124"/>
            <a:ext cx="9472316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effectLst/>
              </a:rPr>
              <a:t>Grill, Jean-Bastien, et al. "Monte-Carlo tree search as regularized policy optimization." International Conference on Machine Learning. PMLR, 2020.</a:t>
            </a:r>
          </a:p>
        </p:txBody>
      </p:sp>
    </p:spTree>
    <p:extLst>
      <p:ext uri="{BB962C8B-B14F-4D97-AF65-F5344CB8AC3E}">
        <p14:creationId xmlns:p14="http://schemas.microsoft.com/office/powerpoint/2010/main" val="3129508287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第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节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MCTS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 基础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8CAFD788-984C-A1EF-415A-346061BF59AB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9" name="小标题">
            <a:extLst>
              <a:ext uri="{FF2B5EF4-FFF2-40B4-BE49-F238E27FC236}">
                <a16:creationId xmlns:a16="http://schemas.microsoft.com/office/drawing/2014/main" id="{9B60D0E5-8641-D7E2-D020-FEB5D3663F33}"/>
              </a:ext>
            </a:extLst>
          </p:cNvPr>
          <p:cNvSpPr txBox="1"/>
          <p:nvPr/>
        </p:nvSpPr>
        <p:spPr>
          <a:xfrm>
            <a:off x="1434296" y="5074310"/>
            <a:ext cx="8822680" cy="89255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3</a:t>
            </a:r>
            <a:r>
              <a:rPr lang="zh-CN" altLang="en-US" sz="1600" dirty="0">
                <a:solidFill>
                  <a:schemeClr val="tx1"/>
                </a:solidFill>
              </a:rPr>
              <a:t>节</a:t>
            </a:r>
            <a:r>
              <a:rPr lang="en-US" altLang="zh-CN" sz="1600" dirty="0">
                <a:solidFill>
                  <a:schemeClr val="tx1"/>
                </a:solidFill>
              </a:rPr>
              <a:t>:</a:t>
            </a:r>
            <a:r>
              <a:rPr lang="zh-CN" altLang="en-US" sz="1600" dirty="0">
                <a:solidFill>
                  <a:schemeClr val="tx1"/>
                </a:solidFill>
              </a:rPr>
              <a:t> 面向通用决策场景的 </a:t>
            </a:r>
            <a:r>
              <a:rPr lang="en-US" altLang="zh-CN" sz="1600" dirty="0">
                <a:solidFill>
                  <a:schemeClr val="tx1"/>
                </a:solidFill>
              </a:rPr>
              <a:t>MCTS+RL </a:t>
            </a:r>
            <a:r>
              <a:rPr lang="zh-CN" altLang="en-US" sz="1600" dirty="0">
                <a:solidFill>
                  <a:schemeClr val="tx1"/>
                </a:solidFill>
              </a:rPr>
              <a:t>基准框架</a:t>
            </a:r>
            <a:r>
              <a:rPr lang="en-US" altLang="zh-CN" sz="1600" dirty="0">
                <a:solidFill>
                  <a:schemeClr val="tx1"/>
                </a:solidFill>
              </a:rPr>
              <a:t>: </a:t>
            </a:r>
            <a:r>
              <a:rPr lang="en-US" altLang="zh-CN" sz="1600" dirty="0" err="1">
                <a:solidFill>
                  <a:schemeClr val="tx1"/>
                </a:solidFill>
              </a:rPr>
              <a:t>LightZero</a:t>
            </a:r>
            <a:r>
              <a:rPr lang="zh-CN" altLang="en-US" sz="1600" dirty="0">
                <a:solidFill>
                  <a:schemeClr val="tx1"/>
                </a:solidFill>
              </a:rPr>
              <a:t> 及其改进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400" dirty="0" err="1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400" dirty="0" err="1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400" dirty="0" err="1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141</a:t>
            </a:fld>
            <a:endParaRPr lang="en-US" altLang="zh-CN"/>
          </a:p>
        </p:txBody>
      </p:sp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364C5A4D-FF11-53D3-421A-2C514373D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  <p:sp>
        <p:nvSpPr>
          <p:cNvPr id="4" name="小标题">
            <a:extLst>
              <a:ext uri="{FF2B5EF4-FFF2-40B4-BE49-F238E27FC236}">
                <a16:creationId xmlns:a16="http://schemas.microsoft.com/office/drawing/2014/main" id="{BACD6CE3-8E22-2AF6-3436-7659BB0EDAD2}"/>
              </a:ext>
            </a:extLst>
          </p:cNvPr>
          <p:cNvSpPr txBox="1"/>
          <p:nvPr/>
        </p:nvSpPr>
        <p:spPr>
          <a:xfrm>
            <a:off x="1434296" y="1250211"/>
            <a:ext cx="8822680" cy="110799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第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节 ：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RL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基础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:</a:t>
            </a:r>
            <a:r>
              <a:rPr lang="zh-CN" altLang="en-US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值函数，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400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 RL: </a:t>
            </a:r>
            <a:r>
              <a:rPr lang="en-US" altLang="zh-CN" sz="1400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 TD, Q-learning,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等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 RL: PG, A2C, PPO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等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902845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9233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NeurIPS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2023 Spotlight: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LightZero</a:t>
            </a:r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  <a:p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  <a:p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46BCBE-95F0-4212-034A-5678BBEE5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7" y="1864343"/>
            <a:ext cx="5007932" cy="22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B5E84D2-C05E-83CE-61F5-E3738358D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87" y="4665747"/>
            <a:ext cx="612805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论文：https://arxiv.org/abs/2310.08348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Github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r>
              <a:rPr kumimoji="0" lang="zh-CN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https://github.com/opendilab/LightZero</a:t>
            </a:r>
            <a:endParaRPr kumimoji="0" lang="en-US" altLang="zh-CN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文档：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zh-CN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https://opendilab.github.io/LightZero</a:t>
            </a:r>
            <a:endParaRPr kumimoji="0" lang="en-US" altLang="zh-CN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</a:rPr>
              <a:t>https://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huggingface.co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</a:rPr>
              <a:t>/spaces/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OpenDILabCommunity</a:t>
            </a:r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</a:rPr>
              <a:t>/</a:t>
            </a:r>
            <a:r>
              <a:rPr lang="en-US" altLang="zh-CN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ZeroPal</a:t>
            </a:r>
            <a:endParaRPr kumimoji="0" lang="zh-CN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GPT-2 和 RWKV 训练工具整合">
            <a:extLst>
              <a:ext uri="{FF2B5EF4-FFF2-40B4-BE49-F238E27FC236}">
                <a16:creationId xmlns:a16="http://schemas.microsoft.com/office/drawing/2014/main" id="{A40DDED6-51E2-CA39-6D8F-9B19E7A1DC2A}"/>
              </a:ext>
            </a:extLst>
          </p:cNvPr>
          <p:cNvSpPr txBox="1"/>
          <p:nvPr/>
        </p:nvSpPr>
        <p:spPr>
          <a:xfrm>
            <a:off x="3586504" y="1048663"/>
            <a:ext cx="65" cy="276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endParaRPr dirty="0"/>
          </a:p>
        </p:txBody>
      </p:sp>
      <p:sp>
        <p:nvSpPr>
          <p:cNvPr id="12" name="PyTorch 2.0 GPT-2 和 RWKV-v1 测试">
            <a:extLst>
              <a:ext uri="{FF2B5EF4-FFF2-40B4-BE49-F238E27FC236}">
                <a16:creationId xmlns:a16="http://schemas.microsoft.com/office/drawing/2014/main" id="{864FC394-617D-54B2-0DB2-A18558384018}"/>
              </a:ext>
            </a:extLst>
          </p:cNvPr>
          <p:cNvSpPr txBox="1"/>
          <p:nvPr/>
        </p:nvSpPr>
        <p:spPr>
          <a:xfrm>
            <a:off x="4387653" y="1602661"/>
            <a:ext cx="45719" cy="27977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endParaRPr dirty="0"/>
          </a:p>
        </p:txBody>
      </p:sp>
      <p:sp>
        <p:nvSpPr>
          <p:cNvPr id="13" name="学习率调整策略（warmup+cos)…">
            <a:extLst>
              <a:ext uri="{FF2B5EF4-FFF2-40B4-BE49-F238E27FC236}">
                <a16:creationId xmlns:a16="http://schemas.microsoft.com/office/drawing/2014/main" id="{325C3BB0-32BB-C9AA-CEAE-5358E9E3F6BE}"/>
              </a:ext>
            </a:extLst>
          </p:cNvPr>
          <p:cNvSpPr txBox="1"/>
          <p:nvPr/>
        </p:nvSpPr>
        <p:spPr>
          <a:xfrm>
            <a:off x="1222356" y="5088940"/>
            <a:ext cx="65" cy="23083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>
              <a:buSzPct val="100000"/>
              <a:defRPr sz="1500"/>
            </a:pPr>
            <a:endParaRPr lang="en-US" altLang="zh-CN" dirty="0">
              <a:effectLst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687465-7197-5E08-3049-AC7C9DE40F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142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FE93C7-70EB-D5FD-A86E-B9B80D609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4854" y="1325662"/>
            <a:ext cx="5161461" cy="49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43269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LightZero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MCTS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算法演进历史</a:t>
            </a: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3517E4-4BA9-3E09-444B-2BA1ED620845}"/>
              </a:ext>
            </a:extLst>
          </p:cNvPr>
          <p:cNvSpPr txBox="1"/>
          <p:nvPr/>
        </p:nvSpPr>
        <p:spPr>
          <a:xfrm>
            <a:off x="1095836" y="6056403"/>
            <a:ext cx="10000327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effectLst/>
              </a:rPr>
              <a:t>LightZero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概览。左侧部分描绘了蒙特卡罗树搜索（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MCTS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）的发展过程，而右侧则展示了各类强化学习（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RL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）环境。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effectLst/>
              </a:rPr>
              <a:t>LightZero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融合并拓展了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MCTS/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effectLst/>
              </a:rPr>
              <a:t>MuZero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effectLst/>
              </a:rPr>
              <a:t>子领域的最新研究成果，并将这些成果有效地应用于多种不同的环境中。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9A3CAC4-F4BE-8189-FCB2-27823F74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" y="1044479"/>
            <a:ext cx="11369040" cy="476152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AA65FF-187A-2D63-FF38-DF2923C46C9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4043572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109573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挑战：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How to Evaluate A General MCTS Algorithm: 6 Environment Challenges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36F14F-4535-F8C3-450C-68C797ABA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22" y="1667943"/>
            <a:ext cx="5714324" cy="371809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6C59A55-A415-F960-E5BD-62EC3C82ABFA}"/>
              </a:ext>
            </a:extLst>
          </p:cNvPr>
          <p:cNvSpPr txBox="1"/>
          <p:nvPr/>
        </p:nvSpPr>
        <p:spPr>
          <a:xfrm>
            <a:off x="5909946" y="2413338"/>
            <a:ext cx="6097904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effectLst/>
              </a:rPr>
              <a:t>MCTS+RL </a:t>
            </a:r>
            <a:r>
              <a:rPr lang="zh-CN" altLang="en-US" dirty="0">
                <a:effectLst/>
              </a:rPr>
              <a:t>方法和 </a:t>
            </a:r>
            <a:r>
              <a:rPr lang="en-US" altLang="zh-CN" dirty="0">
                <a:effectLst/>
              </a:rPr>
              <a:t>model-free RL</a:t>
            </a:r>
            <a:r>
              <a:rPr lang="zh-CN" altLang="en-US" dirty="0">
                <a:effectLst/>
              </a:rPr>
              <a:t> 在七个维度上的</a:t>
            </a:r>
            <a:r>
              <a:rPr lang="zh-CN" altLang="en-US" b="1" dirty="0">
                <a:effectLst/>
              </a:rPr>
              <a:t>表现定性对比</a:t>
            </a:r>
            <a:r>
              <a:rPr lang="zh-CN" altLang="en-US" dirty="0">
                <a:effectLst/>
              </a:rPr>
              <a:t>（包含六个核心挑战及数据效率维度）。</a:t>
            </a:r>
            <a:endParaRPr lang="en-US" altLang="zh-CN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dirty="0">
                <a:effectLst/>
              </a:rPr>
              <a:t>衡量通用决策求解器的能力：</a:t>
            </a:r>
            <a:r>
              <a:rPr lang="zh-CN" altLang="en-US" b="1" dirty="0">
                <a:effectLst/>
              </a:rPr>
              <a:t>对先验知识的依赖程度、复杂动作空间、固有随机性、仿真成本、探索困难</a:t>
            </a:r>
            <a:r>
              <a:rPr lang="zh-CN" altLang="en-US" b="1" dirty="0"/>
              <a:t>、</a:t>
            </a:r>
            <a:r>
              <a:rPr lang="zh-CN" altLang="en-US" b="1" dirty="0">
                <a:effectLst/>
              </a:rPr>
              <a:t>多模态观察空间和数据效率</a:t>
            </a:r>
            <a:r>
              <a:rPr lang="zh-CN" altLang="en-US" dirty="0">
                <a:effectLst/>
              </a:rPr>
              <a:t>。</a:t>
            </a:r>
            <a:endParaRPr lang="en-US" altLang="zh-CN" dirty="0">
              <a:effectLst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EC854D-A0ED-1E16-42FD-D343BA0AA9C3}"/>
              </a:ext>
            </a:extLst>
          </p:cNvPr>
          <p:cNvSpPr txBox="1"/>
          <p:nvPr/>
        </p:nvSpPr>
        <p:spPr>
          <a:xfrm>
            <a:off x="1089100" y="6080814"/>
            <a:ext cx="1020374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图中的每条曲线表示一个算法在这六个类别上的评分。评分为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表示该算法在此维度上表现欠佳，只适用于有限场景，而更高的评分则意味着更广泛的应用范围和更优的性能。特别地，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model-free RL 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方法不依赖仿真，对先验知识的依赖度较小，因此在这些领域得分较高。请注意，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LightZero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在此上下文中指的是在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LightZero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框架内，将各种技术和超参数设置进行最优组合的特殊算法。关于定性评分规则的详细信息，请参见原论文附录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。</a:t>
            </a: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9DE39D8F-14EB-4ABE-E98B-C5905DB7F2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509752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11757422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框架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How to Simplify A General MCTS Algorithm: Decouple</a:t>
            </a:r>
            <a:r>
              <a:rPr lang="zh-CN" altLang="en-US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Pipeline into 4 Sub-Modules</a:t>
            </a:r>
            <a:r>
              <a:rPr lang="zh-CN" altLang="en-US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16C9B-69B5-3608-7079-A245AB527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226" y="749187"/>
            <a:ext cx="8805708" cy="577622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1064CA-B9B4-1A82-9DDB-87E52B3DB73B}"/>
              </a:ext>
            </a:extLst>
          </p:cNvPr>
          <p:cNvSpPr txBox="1"/>
          <p:nvPr/>
        </p:nvSpPr>
        <p:spPr>
          <a:xfrm>
            <a:off x="4268130" y="6356131"/>
            <a:ext cx="3892198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chemeClr val="bg1">
                    <a:lumMod val="65000"/>
                  </a:schemeClr>
                </a:solidFill>
                <a:effectLst/>
              </a:rPr>
              <a:t>LightZero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effectLst/>
              </a:rPr>
              <a:t> 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框架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effectLst/>
              </a:rPr>
              <a:t>中的四个核心子模块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5C4CA65-2E6C-DCFD-B8F8-E09283B5B3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3277701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基准环境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Diverse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Environments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D2E47B-9A3F-9F7F-6FF3-0C5E5D113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1413558"/>
            <a:ext cx="6204461" cy="403088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6EADA0-8372-CC7F-BFAD-CA5AD9C2DC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146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6D00BE-1728-CC3A-E451-BF0A1D7E9C0C}"/>
              </a:ext>
            </a:extLst>
          </p:cNvPr>
          <p:cNvSpPr txBox="1"/>
          <p:nvPr/>
        </p:nvSpPr>
        <p:spPr>
          <a:xfrm>
            <a:off x="6661302" y="2032078"/>
            <a:ext cx="5346548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dirty="0">
                <a:solidFill>
                  <a:srgbClr val="FF0000"/>
                </a:solidFill>
                <a:effectLst/>
              </a:rPr>
              <a:t>环境：</a:t>
            </a:r>
            <a:r>
              <a:rPr lang="zh-CN" altLang="en-US" sz="1600" dirty="0">
                <a:effectLst/>
              </a:rPr>
              <a:t>离散动作空间</a:t>
            </a:r>
            <a:r>
              <a:rPr lang="zh-CN" altLang="en-US" sz="1600" dirty="0"/>
              <a:t>环境</a:t>
            </a:r>
            <a:r>
              <a:rPr lang="en-US" altLang="zh-CN" sz="1600" dirty="0"/>
              <a:t>Atari</a:t>
            </a:r>
            <a:r>
              <a:rPr lang="zh-CN" altLang="en-US" sz="1600" dirty="0"/>
              <a:t>，连续动作空间环境 </a:t>
            </a:r>
            <a:r>
              <a:rPr lang="en-US" altLang="zh-CN" sz="1600" dirty="0"/>
              <a:t>Pendulum</a:t>
            </a:r>
            <a:r>
              <a:rPr lang="zh-CN" altLang="en-US" sz="1600" dirty="0"/>
              <a:t> </a:t>
            </a:r>
            <a:r>
              <a:rPr lang="en-US" altLang="zh-CN" sz="1600" dirty="0" err="1"/>
              <a:t>Lunarlander</a:t>
            </a:r>
            <a:r>
              <a:rPr lang="zh-CN" altLang="en-US" sz="1600" dirty="0"/>
              <a:t> </a:t>
            </a:r>
            <a:r>
              <a:rPr lang="en-US" altLang="zh-CN" sz="1600" dirty="0" err="1"/>
              <a:t>MuJoCo</a:t>
            </a:r>
            <a:r>
              <a:rPr lang="en-US" altLang="zh-CN" sz="1600" dirty="0"/>
              <a:t>,</a:t>
            </a:r>
            <a:r>
              <a:rPr lang="zh-CN" altLang="en-US" sz="1600" dirty="0"/>
              <a:t> 棋类环境 </a:t>
            </a:r>
            <a:r>
              <a:rPr lang="en-US" altLang="zh-CN" sz="1600" dirty="0"/>
              <a:t>Connect4,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Gomoku</a:t>
            </a:r>
            <a:r>
              <a:rPr lang="en-US" altLang="zh-CN" sz="1600" dirty="0"/>
              <a:t>,</a:t>
            </a:r>
            <a:r>
              <a:rPr lang="zh-CN" altLang="en-US" sz="1600" dirty="0"/>
              <a:t>  具有随机性的环境 </a:t>
            </a:r>
            <a:r>
              <a:rPr lang="en-US" altLang="zh-CN" sz="1600" dirty="0"/>
              <a:t>2048</a:t>
            </a:r>
            <a:r>
              <a:rPr lang="zh-CN" altLang="en-US" sz="1600" dirty="0"/>
              <a:t>，多智能体环境 </a:t>
            </a:r>
            <a:r>
              <a:rPr lang="en-US" altLang="zh-CN" sz="1600" dirty="0" err="1"/>
              <a:t>GoBigger</a:t>
            </a:r>
            <a:r>
              <a:rPr lang="zh-CN" altLang="en-US" sz="1600" dirty="0"/>
              <a:t>，探索困难的环境 </a:t>
            </a:r>
            <a:r>
              <a:rPr lang="en-US" altLang="zh-CN" sz="1600" dirty="0" err="1"/>
              <a:t>MiniGrid</a:t>
            </a:r>
            <a:r>
              <a:rPr lang="zh-CN" altLang="en-US" sz="1600" dirty="0"/>
              <a:t> 等</a:t>
            </a:r>
            <a:endParaRPr lang="en-US" altLang="zh-CN" sz="16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600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dirty="0">
                <a:solidFill>
                  <a:srgbClr val="0070C0"/>
                </a:solidFill>
                <a:effectLst/>
              </a:rPr>
              <a:t>算法：</a:t>
            </a:r>
            <a:r>
              <a:rPr lang="en-US" altLang="zh-CN" sz="1600" dirty="0" err="1">
                <a:effectLst/>
              </a:rPr>
              <a:t>AlphaZero</a:t>
            </a:r>
            <a:r>
              <a:rPr lang="zh-CN" altLang="en-US" sz="1600" dirty="0">
                <a:effectLst/>
              </a:rPr>
              <a:t>，</a:t>
            </a:r>
            <a:r>
              <a:rPr lang="en-US" altLang="zh-CN" sz="1600" dirty="0" err="1">
                <a:effectLst/>
              </a:rPr>
              <a:t>MuZero</a:t>
            </a:r>
            <a:r>
              <a:rPr lang="zh-CN" altLang="en-US" sz="1600" dirty="0">
                <a:effectLst/>
              </a:rPr>
              <a:t>，</a:t>
            </a:r>
            <a:r>
              <a:rPr lang="en-US" altLang="zh-CN" sz="1600" dirty="0" err="1">
                <a:effectLst/>
              </a:rPr>
              <a:t>EfficientZero</a:t>
            </a:r>
            <a:r>
              <a:rPr lang="zh-CN" altLang="en-US" sz="1600" dirty="0">
                <a:effectLst/>
              </a:rPr>
              <a:t>，</a:t>
            </a:r>
            <a:r>
              <a:rPr lang="en-US" altLang="zh-CN" sz="1600" dirty="0">
                <a:effectLst/>
              </a:rPr>
              <a:t>Sampled </a:t>
            </a:r>
            <a:r>
              <a:rPr lang="en-US" altLang="zh-CN" sz="1600" dirty="0" err="1">
                <a:effectLst/>
              </a:rPr>
              <a:t>MuZero</a:t>
            </a:r>
            <a:r>
              <a:rPr lang="zh-CN" altLang="en-US" sz="1600" dirty="0">
                <a:effectLst/>
              </a:rPr>
              <a:t>，</a:t>
            </a:r>
            <a:r>
              <a:rPr lang="en-US" altLang="zh-CN" sz="1600" dirty="0">
                <a:effectLst/>
              </a:rPr>
              <a:t>Stochastic </a:t>
            </a:r>
            <a:r>
              <a:rPr lang="en-US" altLang="zh-CN" sz="1600" dirty="0" err="1">
                <a:effectLst/>
              </a:rPr>
              <a:t>MuZero</a:t>
            </a:r>
            <a:r>
              <a:rPr lang="zh-CN" altLang="en-US" sz="1600" dirty="0">
                <a:effectLst/>
              </a:rPr>
              <a:t>，</a:t>
            </a:r>
            <a:r>
              <a:rPr lang="en-US" altLang="zh-CN" sz="1600" dirty="0">
                <a:effectLst/>
              </a:rPr>
              <a:t>Gumbel </a:t>
            </a:r>
            <a:r>
              <a:rPr lang="en-US" altLang="zh-CN" sz="1600" dirty="0" err="1">
                <a:effectLst/>
              </a:rPr>
              <a:t>MuZero</a:t>
            </a:r>
            <a:r>
              <a:rPr lang="en-US" altLang="zh-CN" sz="1600" dirty="0">
                <a:effectLst/>
              </a:rPr>
              <a:t> </a:t>
            </a:r>
            <a:r>
              <a:rPr lang="zh-CN" altLang="en-US" sz="1600" dirty="0">
                <a:effectLst/>
              </a:rPr>
              <a:t>和其他改进版本的 </a:t>
            </a:r>
            <a:r>
              <a:rPr lang="en-US" altLang="zh-CN" sz="1600" dirty="0" err="1">
                <a:effectLst/>
              </a:rPr>
              <a:t>MuZero</a:t>
            </a:r>
            <a:r>
              <a:rPr lang="zh-CN" altLang="en-US" sz="1600" dirty="0">
                <a:effectLst/>
              </a:rPr>
              <a:t>。</a:t>
            </a:r>
            <a:endParaRPr lang="en-US" altLang="zh-CN" sz="1600" dirty="0">
              <a:effectLst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en-US" sz="1600" dirty="0">
              <a:effectLst/>
            </a:endParaRPr>
          </a:p>
          <a:p>
            <a:endParaRPr kumimoji="1"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8C0A29-65E1-B21D-3A87-DBAE179F88DE}"/>
              </a:ext>
            </a:extLst>
          </p:cNvPr>
          <p:cNvSpPr txBox="1"/>
          <p:nvPr/>
        </p:nvSpPr>
        <p:spPr>
          <a:xfrm>
            <a:off x="403755" y="6151483"/>
            <a:ext cx="11205023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每个算法都独立执行五次，每次使用不同的种子，以确保我们结果的完整性和可靠性。在结果图中，阴影区域表示不同运行中的标准偏差。实线代表平均值，提供了不同运行的平均性能。水平轴，标记为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 Steps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（环境步骤），表示在每次运行期间在环境中采取的步骤数量。垂直轴表示在被评估的多个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episode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中的平均回报。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872946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UniZero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与 </a:t>
            </a:r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ReZero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6EADA0-8372-CC7F-BFAD-CA5AD9C2DC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147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8C0A29-65E1-B21D-3A87-DBAE179F88DE}"/>
              </a:ext>
            </a:extLst>
          </p:cNvPr>
          <p:cNvSpPr txBox="1"/>
          <p:nvPr/>
        </p:nvSpPr>
        <p:spPr>
          <a:xfrm>
            <a:off x="2299915" y="1968439"/>
            <a:ext cx="4429502" cy="278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arxiv.org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/abs/2406.10667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046EC892-1E72-F123-1073-519B916D7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95394" y="3530282"/>
            <a:ext cx="284426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368F8DA-6D16-14C2-6A8A-C6CEC4943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11" y="2717447"/>
            <a:ext cx="11617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6C7C2B56-C261-D75F-31C0-72A6FF927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1561" y="2769467"/>
            <a:ext cx="11617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AutoShape 2" descr="飞书文档 - 图片">
            <a:extLst>
              <a:ext uri="{FF2B5EF4-FFF2-40B4-BE49-F238E27FC236}">
                <a16:creationId xmlns:a16="http://schemas.microsoft.com/office/drawing/2014/main" id="{895D683A-0E0B-7855-F632-20D127F51F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21650" y="33286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7EDC08D-8A34-4953-BAA3-A21A47C41E80}"/>
              </a:ext>
            </a:extLst>
          </p:cNvPr>
          <p:cNvSpPr txBox="1"/>
          <p:nvPr/>
        </p:nvSpPr>
        <p:spPr>
          <a:xfrm>
            <a:off x="147039" y="3405770"/>
            <a:ext cx="1824194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sz="1600" dirty="0">
                <a:solidFill>
                  <a:schemeClr val="tx1"/>
                </a:solidFill>
                <a:effectLst/>
              </a:rPr>
              <a:t>长期依赖环境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sz="1600" dirty="0">
                <a:solidFill>
                  <a:schemeClr val="tx1"/>
                </a:solidFill>
              </a:rPr>
              <a:t>多任务学习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sz="1600" dirty="0">
                <a:solidFill>
                  <a:schemeClr val="tx1"/>
                </a:solidFill>
              </a:rPr>
              <a:t>单任务保持性能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en-US" sz="1600" dirty="0">
              <a:solidFill>
                <a:schemeClr val="tx1"/>
              </a:solidFill>
              <a:effectLst/>
            </a:endParaRPr>
          </a:p>
          <a:p>
            <a:endParaRPr kumimoji="1"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ED686CE-30BD-E172-C4B2-41760496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858" y="2378741"/>
            <a:ext cx="3118560" cy="164465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79038108-18EC-5E16-F401-4BA43E9A48AD}"/>
              </a:ext>
            </a:extLst>
          </p:cNvPr>
          <p:cNvSpPr txBox="1"/>
          <p:nvPr/>
        </p:nvSpPr>
        <p:spPr>
          <a:xfrm>
            <a:off x="8132047" y="1898430"/>
            <a:ext cx="2474642" cy="27805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>
              <a:defRPr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arxiv.org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/abs/2404.16364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ABCAEAF-66AE-9FB8-388A-28790F68F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395" y="998497"/>
            <a:ext cx="4693062" cy="100820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4227596-16E3-798A-8216-08A8BDD4C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161" y="990135"/>
            <a:ext cx="4146174" cy="88392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0312C4C-C522-0AA6-0260-DBDD1EE7C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060" y="5723102"/>
            <a:ext cx="4437032" cy="591604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5B76C99-A0D3-05D2-E395-3C50AFB1338E}"/>
              </a:ext>
            </a:extLst>
          </p:cNvPr>
          <p:cNvSpPr txBox="1"/>
          <p:nvPr/>
        </p:nvSpPr>
        <p:spPr>
          <a:xfrm>
            <a:off x="6176631" y="3437477"/>
            <a:ext cx="1824194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lang="zh-CN" altLang="en-US" sz="1600" dirty="0">
                <a:solidFill>
                  <a:schemeClr val="tx1"/>
                </a:solidFill>
              </a:rPr>
              <a:t>保持样本效率的同时提高时间效率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pPr marL="285750" lvl="1" indent="-285750" hangingPunct="1">
              <a:buFont typeface="Arial" panose="020B0604020202020204" pitchFamily="34" charset="0"/>
              <a:buChar char="•"/>
              <a:defRPr/>
            </a:pPr>
            <a:endParaRPr lang="zh-CN" altLang="en-US" sz="1600" dirty="0">
              <a:solidFill>
                <a:schemeClr val="tx1"/>
              </a:solidFill>
              <a:effectLst/>
            </a:endParaRPr>
          </a:p>
          <a:p>
            <a:endParaRPr kumimoji="1"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465DD0-DBFE-4E80-2C8D-2B0BD0901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9081" y="4075575"/>
            <a:ext cx="2989057" cy="14199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5D598F-760B-7000-2029-C60290D121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5900" y="2335959"/>
            <a:ext cx="3817040" cy="30753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4730E85-F5FB-3B47-4934-F102438D3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9765" y="5676640"/>
            <a:ext cx="5197685" cy="93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28237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DC420-7781-E459-6236-69135381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9" y="144409"/>
            <a:ext cx="10515600" cy="391620"/>
          </a:xfrm>
        </p:spPr>
        <p:txBody>
          <a:bodyPr>
            <a:normAutofit fontScale="90000"/>
          </a:bodyPr>
          <a:lstStyle/>
          <a:p>
            <a:r>
              <a:rPr kumimoji="1" lang="en-US" altLang="zh-CN" sz="3200" dirty="0"/>
              <a:t>RL+MCTS</a:t>
            </a:r>
            <a:r>
              <a:rPr kumimoji="1" lang="zh-CN" altLang="en-US" sz="3200" dirty="0"/>
              <a:t> 与 </a:t>
            </a:r>
            <a:r>
              <a:rPr kumimoji="1" lang="en-US" altLang="zh-CN" sz="3200" dirty="0"/>
              <a:t>LLMs</a:t>
            </a:r>
            <a:r>
              <a:rPr kumimoji="1" lang="zh-CN" altLang="en-US" sz="3200" dirty="0"/>
              <a:t>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C259E0C-95B2-AA1F-EA29-4F9B4738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696" y="3789616"/>
            <a:ext cx="7709452" cy="22078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B263A49-E054-A4CA-BBAE-FFE53FEB6214}"/>
              </a:ext>
            </a:extLst>
          </p:cNvPr>
          <p:cNvSpPr txBox="1"/>
          <p:nvPr/>
        </p:nvSpPr>
        <p:spPr>
          <a:xfrm>
            <a:off x="6206173" y="5917903"/>
            <a:ext cx="5108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/>
              <a:t>利用蒙特卡洛树搜索（</a:t>
            </a:r>
            <a:r>
              <a:rPr lang="en-US" altLang="zh-CN" sz="1400" dirty="0"/>
              <a:t>MCTS</a:t>
            </a:r>
            <a:r>
              <a:rPr lang="zh-CN" altLang="en-US" sz="1400" dirty="0"/>
              <a:t>）迭代收集偏好数据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/>
              <a:t>通过 </a:t>
            </a:r>
            <a:r>
              <a:rPr lang="en-US" altLang="zh-CN" sz="1400" dirty="0"/>
              <a:t>iterative preference learning</a:t>
            </a:r>
            <a:r>
              <a:rPr lang="zh-CN" altLang="en-US" sz="1400" dirty="0"/>
              <a:t> 增强模型性能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3D425A1-E0C5-8599-E685-C3B1F059E045}"/>
              </a:ext>
            </a:extLst>
          </p:cNvPr>
          <p:cNvSpPr txBox="1"/>
          <p:nvPr/>
        </p:nvSpPr>
        <p:spPr>
          <a:xfrm>
            <a:off x="5118134" y="6498147"/>
            <a:ext cx="72845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b="0" i="0" dirty="0" err="1">
                <a:solidFill>
                  <a:schemeClr val="tx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Xie</a:t>
            </a:r>
            <a:r>
              <a:rPr lang="en-US" altLang="zh-CN" sz="8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-US" altLang="zh-CN" sz="800" b="0" i="0" dirty="0" err="1">
                <a:solidFill>
                  <a:schemeClr val="tx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Yuxi</a:t>
            </a:r>
            <a:r>
              <a:rPr lang="en-US" altLang="zh-CN" sz="8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et al. "Monte Carlo Tree Search Boosts Reasoning via Iterative Preference Learning." </a:t>
            </a:r>
            <a:r>
              <a:rPr lang="en-US" altLang="zh-CN" sz="800" b="0" i="1" dirty="0" err="1">
                <a:solidFill>
                  <a:schemeClr val="tx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arXiv</a:t>
            </a:r>
            <a:r>
              <a:rPr lang="en-US" altLang="zh-CN" sz="800" b="0" i="1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preprint arXiv:2405.00451</a:t>
            </a:r>
            <a:r>
              <a:rPr lang="en-US" altLang="zh-CN" sz="800" b="0" i="0" dirty="0">
                <a:solidFill>
                  <a:schemeClr val="tx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(2024).</a:t>
            </a:r>
            <a:endParaRPr lang="zh-CN" altLang="en-US" sz="800" dirty="0">
              <a:solidFill>
                <a:schemeClr val="tx2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29F61E-95C5-7213-BA1E-448550FF79CF}"/>
              </a:ext>
            </a:extLst>
          </p:cNvPr>
          <p:cNvSpPr txBox="1"/>
          <p:nvPr/>
        </p:nvSpPr>
        <p:spPr>
          <a:xfrm>
            <a:off x="603731" y="4464011"/>
            <a:ext cx="37154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LLMs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快反应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: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endParaRPr lang="en-US" altLang="zh-CN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预测下一 </a:t>
            </a:r>
            <a:r>
              <a:rPr lang="en-US" altLang="zh-CN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的概率分布</a:t>
            </a:r>
            <a:endParaRPr lang="en-US" altLang="zh-CN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LLMs</a:t>
            </a: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在推理任务上表现远不如人类</a:t>
            </a:r>
            <a:endParaRPr lang="zh-CN" altLang="en-US" sz="1600" dirty="0"/>
          </a:p>
          <a:p>
            <a:endParaRPr lang="zh-CN" altLang="en-US" sz="1600" dirty="0"/>
          </a:p>
          <a:p>
            <a:r>
              <a:rPr lang="en-US" altLang="zh-CN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MCTS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慢思考</a:t>
            </a: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：</a:t>
            </a:r>
            <a:endParaRPr lang="en-US" altLang="zh-CN" sz="16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类似人类大脑的深入思考和规划</a:t>
            </a:r>
            <a:endParaRPr lang="zh-CN" altLang="en-US" sz="1600" dirty="0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36EA135C-D6A4-CE9C-45C0-57067C72D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50" y="1251514"/>
            <a:ext cx="3330897" cy="16342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8DB3BC-2A8B-8C59-01E9-866819E89C50}"/>
              </a:ext>
            </a:extLst>
          </p:cNvPr>
          <p:cNvSpPr txBox="1"/>
          <p:nvPr/>
        </p:nvSpPr>
        <p:spPr>
          <a:xfrm>
            <a:off x="603731" y="1718417"/>
            <a:ext cx="37154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多轮的在线强化学习方法</a:t>
            </a:r>
            <a:endParaRPr lang="en-US" altLang="zh-CN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显著提高</a:t>
            </a:r>
            <a:r>
              <a:rPr lang="en-US" altLang="zh-CN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LLM</a:t>
            </a: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使用完全自生成的数据的自我纠正能力</a:t>
            </a:r>
            <a:endParaRPr lang="en-US" altLang="zh-CN" sz="16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C21415-40AE-8CE9-659A-5FD067C6EAE6}"/>
              </a:ext>
            </a:extLst>
          </p:cNvPr>
          <p:cNvSpPr txBox="1"/>
          <p:nvPr/>
        </p:nvSpPr>
        <p:spPr>
          <a:xfrm>
            <a:off x="4681330" y="3452547"/>
            <a:ext cx="8171025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Kumar, </a:t>
            </a:r>
            <a:r>
              <a:rPr lang="en-US" altLang="zh-CN" sz="10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Aviral</a:t>
            </a:r>
            <a:r>
              <a:rPr lang="en-US" altLang="zh-CN" sz="1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et al. "Training language models to self-correct via reinforcement learning." </a:t>
            </a:r>
            <a:r>
              <a:rPr lang="en-US" altLang="zh-CN" sz="1000" b="0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000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preprint arXiv:2409.12917</a:t>
            </a:r>
            <a:r>
              <a:rPr lang="en-US" altLang="zh-CN" sz="1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(2024).</a:t>
            </a:r>
            <a:endParaRPr lang="zh-CN" altLang="en-US" sz="1000" dirty="0">
              <a:solidFill>
                <a:schemeClr val="tx2"/>
              </a:solidFill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E9705278-9484-F601-D29A-5F9A54372B23}"/>
              </a:ext>
            </a:extLst>
          </p:cNvPr>
          <p:cNvCxnSpPr/>
          <p:nvPr/>
        </p:nvCxnSpPr>
        <p:spPr>
          <a:xfrm>
            <a:off x="753661" y="3789616"/>
            <a:ext cx="11350487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图片 12" descr="图形用户界面, 文本&#10;&#10;描述已自动生成">
            <a:extLst>
              <a:ext uri="{FF2B5EF4-FFF2-40B4-BE49-F238E27FC236}">
                <a16:creationId xmlns:a16="http://schemas.microsoft.com/office/drawing/2014/main" id="{CACB6F0B-34D9-A05B-EC6C-2919E35F3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25" y="1041142"/>
            <a:ext cx="2745577" cy="23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638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DC420-7781-E459-6236-69135381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9" y="144409"/>
            <a:ext cx="10515600" cy="391620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未来研究方向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263A49-E054-A4CA-BBAE-FFE53FEB6214}"/>
              </a:ext>
            </a:extLst>
          </p:cNvPr>
          <p:cNvSpPr txBox="1"/>
          <p:nvPr/>
        </p:nvSpPr>
        <p:spPr>
          <a:xfrm>
            <a:off x="9386908" y="2530047"/>
            <a:ext cx="265152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0" dirty="0">
                <a:solidFill>
                  <a:srgbClr val="191B1F"/>
                </a:solidFill>
                <a:effectLst/>
                <a:latin typeface="-apple-system"/>
                <a:hlinkClick r:id="rId3"/>
              </a:rPr>
              <a:t>MCTS+RL </a:t>
            </a:r>
            <a:r>
              <a:rPr lang="zh-CN" altLang="en-US" sz="1400" b="1" i="0" dirty="0">
                <a:solidFill>
                  <a:srgbClr val="191B1F"/>
                </a:solidFill>
                <a:effectLst/>
                <a:latin typeface="-apple-system"/>
                <a:hlinkClick r:id="rId3"/>
              </a:rPr>
              <a:t>前沿进展</a:t>
            </a:r>
            <a:endParaRPr lang="en-US" altLang="zh-CN" sz="1400" b="1" i="0" dirty="0">
              <a:solidFill>
                <a:srgbClr val="191B1F"/>
              </a:solidFill>
              <a:effectLst/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/>
              <a:t>MCTS</a:t>
            </a:r>
            <a:r>
              <a:rPr lang="zh-CN" altLang="en-US" sz="1400" dirty="0"/>
              <a:t>算法演进史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/>
              <a:t>AlphaZero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 err="1"/>
              <a:t>MuZero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 err="1"/>
              <a:t>EfficientZero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/>
              <a:t>Sample</a:t>
            </a:r>
            <a:r>
              <a:rPr lang="zh-CN" altLang="en-US" sz="1400" dirty="0"/>
              <a:t> </a:t>
            </a:r>
            <a:r>
              <a:rPr lang="en-US" altLang="zh-CN" sz="1400" dirty="0" err="1"/>
              <a:t>MuZero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/>
              <a:t>可视化分析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/>
              <a:t>先验知识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/>
              <a:t>效率优化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/>
              <a:t>…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29F61E-95C5-7213-BA1E-448550FF79CF}"/>
              </a:ext>
            </a:extLst>
          </p:cNvPr>
          <p:cNvSpPr txBox="1"/>
          <p:nvPr/>
        </p:nvSpPr>
        <p:spPr>
          <a:xfrm>
            <a:off x="197069" y="2530047"/>
            <a:ext cx="37154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191B1F"/>
                </a:solidFill>
                <a:effectLst/>
                <a:latin typeface="-apple-system"/>
                <a:hlinkClick r:id="rId4"/>
              </a:rPr>
              <a:t>决策智能与强化学习前沿进展</a:t>
            </a:r>
            <a:endParaRPr lang="en-US" altLang="zh-CN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通用与泛化</a:t>
            </a:r>
            <a:endParaRPr lang="en-US" altLang="zh-CN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探索与利用</a:t>
            </a:r>
            <a:endParaRPr lang="en-US" altLang="zh-CN" sz="16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样本效率与时间效率</a:t>
            </a:r>
            <a:endParaRPr lang="en-US" altLang="zh-CN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可塑性与学习动态</a:t>
            </a:r>
            <a:endParaRPr lang="en-US" altLang="zh-CN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8730E4-344E-6043-C433-65E0EE226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274" y="1050788"/>
            <a:ext cx="2429298" cy="49717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6A7062-D869-5D20-CB4B-3D7B9C831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298" y="1050788"/>
            <a:ext cx="2429298" cy="49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48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简介：环境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+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智能体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9BA2AA-42BA-98AD-00C2-18611506A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06" y="2399365"/>
            <a:ext cx="2818511" cy="30209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E48F3C-5DC9-8186-5C1A-21CC4CACB4F1}"/>
              </a:ext>
            </a:extLst>
          </p:cNvPr>
          <p:cNvSpPr txBox="1"/>
          <p:nvPr/>
        </p:nvSpPr>
        <p:spPr>
          <a:xfrm>
            <a:off x="114300" y="6441123"/>
            <a:ext cx="498935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 dirty="0"/>
              <a:t>https://icml.cc/2016/tutorials/deep_rl_tutorial.pdf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C56C913-2D5F-E083-F8BF-69F0146874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4FA378-873A-2E95-9E97-EC6C39839708}"/>
              </a:ext>
            </a:extLst>
          </p:cNvPr>
          <p:cNvSpPr txBox="1"/>
          <p:nvPr/>
        </p:nvSpPr>
        <p:spPr>
          <a:xfrm>
            <a:off x="1047508" y="1892989"/>
            <a:ext cx="6099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zh-CN" altLang="en-US" sz="1800" dirty="0">
                <a:solidFill>
                  <a:srgbClr val="0070C0"/>
                </a:solidFill>
              </a:rPr>
              <a:t>智能体 </a:t>
            </a:r>
            <a:r>
              <a:rPr lang="en-US" altLang="zh-CN" sz="1800" dirty="0"/>
              <a:t>(Agent)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301B6B-2DA7-1A70-08A7-62422E19F100}"/>
              </a:ext>
            </a:extLst>
          </p:cNvPr>
          <p:cNvSpPr txBox="1"/>
          <p:nvPr/>
        </p:nvSpPr>
        <p:spPr>
          <a:xfrm>
            <a:off x="1545220" y="5420269"/>
            <a:ext cx="75814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B050"/>
                </a:solidFill>
                <a:latin typeface="Helvetica" pitchFamily="2" charset="0"/>
              </a:rPr>
              <a:t>环境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7071452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DC420-7781-E459-6236-69135381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9" y="144409"/>
            <a:ext cx="10515600" cy="391620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未来研究方向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B263A49-E054-A4CA-BBAE-FFE53FEB6214}"/>
              </a:ext>
            </a:extLst>
          </p:cNvPr>
          <p:cNvSpPr txBox="1"/>
          <p:nvPr/>
        </p:nvSpPr>
        <p:spPr>
          <a:xfrm>
            <a:off x="9386908" y="2530047"/>
            <a:ext cx="265152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i="0" dirty="0">
                <a:solidFill>
                  <a:srgbClr val="191B1F"/>
                </a:solidFill>
                <a:effectLst/>
                <a:latin typeface="-apple-system"/>
                <a:hlinkClick r:id="rId3"/>
              </a:rPr>
              <a:t>MCTS+RL </a:t>
            </a:r>
            <a:r>
              <a:rPr lang="zh-CN" altLang="en-US" sz="1400" b="1" i="0" dirty="0">
                <a:solidFill>
                  <a:srgbClr val="191B1F"/>
                </a:solidFill>
                <a:effectLst/>
                <a:latin typeface="-apple-system"/>
                <a:hlinkClick r:id="rId3"/>
              </a:rPr>
              <a:t>前沿进展</a:t>
            </a:r>
            <a:endParaRPr lang="en-US" altLang="zh-CN" sz="1400" b="1" i="0" dirty="0">
              <a:solidFill>
                <a:srgbClr val="191B1F"/>
              </a:solidFill>
              <a:effectLst/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/>
              <a:t>MCTS</a:t>
            </a:r>
            <a:r>
              <a:rPr lang="zh-CN" altLang="en-US" sz="1400" dirty="0"/>
              <a:t>算法演进史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/>
              <a:t>AlphaZero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 err="1"/>
              <a:t>MuZero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 err="1"/>
              <a:t>EfficientZero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/>
              <a:t>Sample</a:t>
            </a:r>
            <a:r>
              <a:rPr lang="zh-CN" altLang="en-US" sz="1400" dirty="0"/>
              <a:t> </a:t>
            </a:r>
            <a:r>
              <a:rPr lang="en-US" altLang="zh-CN" sz="1400" dirty="0" err="1"/>
              <a:t>MuZero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/>
              <a:t>可视化分析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/>
              <a:t>先验知识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400" dirty="0"/>
              <a:t>效率优化</a:t>
            </a:r>
            <a:endParaRPr lang="en-US" altLang="zh-CN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400" dirty="0"/>
              <a:t>…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CN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29F61E-95C5-7213-BA1E-448550FF79CF}"/>
              </a:ext>
            </a:extLst>
          </p:cNvPr>
          <p:cNvSpPr txBox="1"/>
          <p:nvPr/>
        </p:nvSpPr>
        <p:spPr>
          <a:xfrm>
            <a:off x="197069" y="2530047"/>
            <a:ext cx="37154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191B1F"/>
                </a:solidFill>
                <a:effectLst/>
                <a:latin typeface="-apple-system"/>
                <a:hlinkClick r:id="rId4"/>
              </a:rPr>
              <a:t>决策智能与强化学习前沿进展</a:t>
            </a:r>
            <a:endParaRPr lang="en-US" altLang="zh-CN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通用与泛化</a:t>
            </a:r>
            <a:endParaRPr lang="en-US" altLang="zh-CN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探索与利用</a:t>
            </a:r>
            <a:endParaRPr lang="en-US" altLang="zh-CN" sz="16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样本效率与时间效率</a:t>
            </a:r>
            <a:endParaRPr lang="en-US" altLang="zh-CN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可塑性与学习动态</a:t>
            </a:r>
            <a:endParaRPr lang="en-US" altLang="zh-CN" sz="16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6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8730E4-344E-6043-C433-65E0EE226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274" y="1050788"/>
            <a:ext cx="2429298" cy="49717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6A7062-D869-5D20-CB4B-3D7B9C831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298" y="1050788"/>
            <a:ext cx="2429298" cy="4982540"/>
          </a:xfrm>
          <a:prstGeom prst="rect">
            <a:avLst/>
          </a:prstGeom>
        </p:spPr>
      </p:pic>
      <p:pic>
        <p:nvPicPr>
          <p:cNvPr id="4" name="图片 3" descr="QR 代码&#10;&#10;描述已自动生成">
            <a:extLst>
              <a:ext uri="{FF2B5EF4-FFF2-40B4-BE49-F238E27FC236}">
                <a16:creationId xmlns:a16="http://schemas.microsoft.com/office/drawing/2014/main" id="{5D8A932F-47AC-B49E-80E1-F88352C5B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0"/>
          <a:stretch/>
        </p:blipFill>
        <p:spPr>
          <a:xfrm>
            <a:off x="4511799" y="1200499"/>
            <a:ext cx="2763077" cy="445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68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文本框 3"/>
          <p:cNvSpPr txBox="1"/>
          <p:nvPr/>
        </p:nvSpPr>
        <p:spPr>
          <a:xfrm>
            <a:off x="532216" y="118170"/>
            <a:ext cx="11732827" cy="369332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endParaRPr lang="zh-CN" altLang="en-US" sz="1800" dirty="0">
              <a:effectLst/>
            </a:endParaRPr>
          </a:p>
        </p:txBody>
      </p:sp>
      <p:sp>
        <p:nvSpPr>
          <p:cNvPr id="2" name="小标题">
            <a:extLst>
              <a:ext uri="{FF2B5EF4-FFF2-40B4-BE49-F238E27FC236}">
                <a16:creationId xmlns:a16="http://schemas.microsoft.com/office/drawing/2014/main" id="{45784B4C-31B2-FF0F-CC26-990FF1869E12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团队其他工作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D1ECBA-E572-E775-A6BC-D85CF00F1ED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151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A034D0-6796-FC6A-C0B7-89631883506A}"/>
              </a:ext>
            </a:extLst>
          </p:cNvPr>
          <p:cNvSpPr txBox="1"/>
          <p:nvPr/>
        </p:nvSpPr>
        <p:spPr>
          <a:xfrm>
            <a:off x="1107793" y="5411487"/>
            <a:ext cx="5467784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/>
              <a:t>GitHub: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https://github.com/opendilab/PsyDI</a:t>
            </a:r>
            <a:endParaRPr lang="en-US" altLang="zh-CN" dirty="0"/>
          </a:p>
          <a:p>
            <a:r>
              <a:rPr lang="zh-CN" altLang="en-US" dirty="0"/>
              <a:t>知乎：</a:t>
            </a:r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/p/695417641</a:t>
            </a:r>
          </a:p>
          <a:p>
            <a:r>
              <a:rPr lang="zh-CN" altLang="en-US" dirty="0"/>
              <a:t>论文：</a:t>
            </a:r>
            <a:r>
              <a:rPr lang="en-US" altLang="zh-CN" dirty="0">
                <a:hlinkClick r:id="rId4"/>
              </a:rPr>
              <a:t>https://arxiv.org/abs/2408.03337</a:t>
            </a:r>
            <a:endParaRPr lang="en-US" altLang="zh-CN" dirty="0"/>
          </a:p>
          <a:p>
            <a:r>
              <a:rPr lang="zh-CN" altLang="en-US" dirty="0"/>
              <a:t>测试地址：</a:t>
            </a:r>
            <a:r>
              <a:rPr lang="en-US" altLang="zh-CN" dirty="0"/>
              <a:t> https://</a:t>
            </a:r>
            <a:r>
              <a:rPr lang="en-US" altLang="zh-CN" dirty="0" err="1"/>
              <a:t>psydi.opendilab.org.cn</a:t>
            </a:r>
            <a:r>
              <a:rPr lang="en-US" altLang="zh-CN" dirty="0"/>
              <a:t>/</a:t>
            </a:r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B2A3E6-2E3C-5826-DA6D-B76E909732F0}"/>
              </a:ext>
            </a:extLst>
          </p:cNvPr>
          <p:cNvSpPr txBox="1"/>
          <p:nvPr/>
        </p:nvSpPr>
        <p:spPr>
          <a:xfrm>
            <a:off x="1107793" y="1172040"/>
            <a:ext cx="6131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altLang="zh-CN" i="0" dirty="0" err="1">
                <a:solidFill>
                  <a:srgbClr val="191B1F"/>
                </a:solidFill>
                <a:effectLst/>
                <a:latin typeface="-apple-system"/>
              </a:rPr>
              <a:t>PsyDI</a:t>
            </a:r>
            <a:r>
              <a:rPr lang="zh-CN" altLang="en-US" i="0" dirty="0">
                <a:solidFill>
                  <a:srgbClr val="191B1F"/>
                </a:solidFill>
                <a:effectLst/>
                <a:latin typeface="-apple-system"/>
              </a:rPr>
              <a:t>：冰山之下的 </a:t>
            </a:r>
            <a:r>
              <a:rPr lang="en-US" altLang="zh-CN" i="0" dirty="0">
                <a:solidFill>
                  <a:srgbClr val="191B1F"/>
                </a:solidFill>
                <a:effectLst/>
                <a:latin typeface="-apple-system"/>
              </a:rPr>
              <a:t>MBTI </a:t>
            </a:r>
            <a:r>
              <a:rPr lang="zh-CN" altLang="en-US" i="0" dirty="0">
                <a:solidFill>
                  <a:srgbClr val="191B1F"/>
                </a:solidFill>
                <a:effectLst/>
                <a:latin typeface="-apple-system"/>
              </a:rPr>
              <a:t>认知挖掘智能体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4594F95-EFC7-6447-2F34-60B1DB97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11" y="1714008"/>
            <a:ext cx="4785069" cy="214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AEFDB1-368E-4E67-495C-B3E25E16EFAA}"/>
              </a:ext>
            </a:extLst>
          </p:cNvPr>
          <p:cNvSpPr txBox="1"/>
          <p:nvPr/>
        </p:nvSpPr>
        <p:spPr>
          <a:xfrm>
            <a:off x="6060142" y="1211105"/>
            <a:ext cx="6131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1F2328"/>
                </a:solidFill>
                <a:effectLst/>
                <a:latin typeface="-apple-system"/>
              </a:rPr>
              <a:t>CleanS2S</a:t>
            </a:r>
            <a:r>
              <a:rPr lang="zh-CN" altLang="en-US" b="0" i="0" dirty="0">
                <a:solidFill>
                  <a:srgbClr val="1F2328"/>
                </a:solidFill>
                <a:effectLst/>
                <a:latin typeface="-apple-system"/>
              </a:rPr>
              <a:t>：一个文件实现的流式全双工语音交互原型智能体</a:t>
            </a:r>
            <a:endParaRPr lang="zh-CN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5252FCA-D91E-0551-0B3A-EE4753A9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340" y="1679089"/>
            <a:ext cx="59618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90C494E-AB25-426D-719C-EE43D284FCE3}"/>
              </a:ext>
            </a:extLst>
          </p:cNvPr>
          <p:cNvSpPr txBox="1"/>
          <p:nvPr/>
        </p:nvSpPr>
        <p:spPr>
          <a:xfrm>
            <a:off x="6610877" y="5460040"/>
            <a:ext cx="503038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/>
              <a:t>GitHub:</a:t>
            </a:r>
            <a:r>
              <a:rPr lang="zh-CN" altLang="en-US" dirty="0"/>
              <a:t> </a:t>
            </a:r>
            <a:r>
              <a:rPr lang="zh-CN" altLang="en-US" dirty="0">
                <a:hlinkClick r:id="rId7"/>
              </a:rPr>
              <a:t>https://github.com/opendilab/CleanS2S</a:t>
            </a:r>
            <a:endParaRPr lang="en-US" altLang="zh-CN" dirty="0"/>
          </a:p>
          <a:p>
            <a:r>
              <a:rPr lang="zh-CN" altLang="en-US" dirty="0"/>
              <a:t>知乎： </a:t>
            </a:r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/p/722052734</a:t>
            </a:r>
            <a:endParaRPr lang="zh-CN" altLang="en-US" dirty="0"/>
          </a:p>
        </p:txBody>
      </p:sp>
      <p:pic>
        <p:nvPicPr>
          <p:cNvPr id="5" name="图片 4" descr="乐高玩具&#10;&#10;低可信度描述已自动生成">
            <a:extLst>
              <a:ext uri="{FF2B5EF4-FFF2-40B4-BE49-F238E27FC236}">
                <a16:creationId xmlns:a16="http://schemas.microsoft.com/office/drawing/2014/main" id="{7DBB782E-87AE-4FA1-141A-41391C7950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75" y="3914749"/>
            <a:ext cx="2595218" cy="129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83039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676895A-6F0F-2D4B-4AB8-A182B352EAC7}"/>
              </a:ext>
            </a:extLst>
          </p:cNvPr>
          <p:cNvSpPr txBox="1"/>
          <p:nvPr/>
        </p:nvSpPr>
        <p:spPr>
          <a:xfrm>
            <a:off x="449393" y="3656253"/>
            <a:ext cx="4485373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452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DI-engine: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https://github.com/opendilab/DI-engine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696892-9B34-B15D-AF61-E8B21B57CB39}"/>
              </a:ext>
            </a:extLst>
          </p:cNvPr>
          <p:cNvSpPr txBox="1"/>
          <p:nvPr/>
        </p:nvSpPr>
        <p:spPr>
          <a:xfrm>
            <a:off x="449393" y="4717310"/>
            <a:ext cx="5938789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4529C"/>
                </a:solidFill>
                <a:latin typeface="Calibri" panose="020F0502020204030204" pitchFamily="34" charset="0"/>
              </a:rPr>
              <a:t>PPO X Family: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alibri" panose="020F0502020204030204" pitchFamily="34" charset="0"/>
              </a:rPr>
              <a:t>https://github.com/opendilab/PPOxFamily/</a:t>
            </a:r>
            <a:endParaRPr lang="zh-CN" altLang="en-US" sz="2000" dirty="0">
              <a:latin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1F30FB2-7A83-C7C2-1AA5-42237D55360E}"/>
              </a:ext>
            </a:extLst>
          </p:cNvPr>
          <p:cNvSpPr txBox="1"/>
          <p:nvPr/>
        </p:nvSpPr>
        <p:spPr>
          <a:xfrm>
            <a:off x="449393" y="2416726"/>
            <a:ext cx="6100548" cy="10602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rgbClr val="1452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LightZero</a:t>
            </a:r>
            <a:r>
              <a:rPr lang="en-US" altLang="zh-CN" sz="2400" dirty="0">
                <a:solidFill>
                  <a:srgbClr val="1452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opendilab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LightZero</a:t>
            </a:r>
            <a:endParaRPr lang="zh-CN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C3BFE9-FD46-D5CD-5B73-FB82B0F6C43B}"/>
              </a:ext>
            </a:extLst>
          </p:cNvPr>
          <p:cNvSpPr/>
          <p:nvPr/>
        </p:nvSpPr>
        <p:spPr>
          <a:xfrm>
            <a:off x="136477" y="0"/>
            <a:ext cx="539120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crosoft YaHei"/>
                <a:ea typeface="Microsoft YaHei"/>
                <a:sym typeface="Helvetica" pitchFamily="2" charset="0"/>
              </a:rPr>
              <a:t>感谢您的耐心！</a:t>
            </a:r>
            <a:endParaRPr lang="zh-CN" alt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56AF96-4D87-EE4F-9DF9-841D3995F5A2}"/>
              </a:ext>
            </a:extLst>
          </p:cNvPr>
          <p:cNvSpPr txBox="1"/>
          <p:nvPr/>
        </p:nvSpPr>
        <p:spPr>
          <a:xfrm>
            <a:off x="431427" y="1642988"/>
            <a:ext cx="563424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欢迎大家在 </a:t>
            </a:r>
            <a:r>
              <a:rPr lang="en-US" altLang="zh-CN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Github</a:t>
            </a:r>
            <a:r>
              <a:rPr lang="en-US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 </a:t>
            </a:r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上搜索 </a:t>
            </a:r>
            <a:r>
              <a:rPr lang="en-US" altLang="zh-CN" sz="1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OpenDILab</a:t>
            </a:r>
            <a:r>
              <a:rPr lang="en-US" altLang="zh-CN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 </a:t>
            </a:r>
            <a:r>
              <a:rPr lang="zh-CN" alt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</a:rPr>
              <a:t>并讨论交流。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F9B154D-6A39-6B71-A3BA-A6A38F4B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8EDFA-61E7-3C40-8C47-B91932FD5A5D}" type="slidenum">
              <a:rPr kumimoji="1" lang="zh-CN" altLang="en-US" smtClean="0"/>
              <a:t>152</a:t>
            </a:fld>
            <a:endParaRPr kumimoji="1" lang="zh-CN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6EC03DD-B98A-3AAE-EB99-DCC3AC4B1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676" y="1921603"/>
            <a:ext cx="2270470" cy="311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 descr="QR 代码&#10;&#10;描述已自动生成">
            <a:extLst>
              <a:ext uri="{FF2B5EF4-FFF2-40B4-BE49-F238E27FC236}">
                <a16:creationId xmlns:a16="http://schemas.microsoft.com/office/drawing/2014/main" id="{2E244546-49F9-CC35-7470-6E76C90D7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80"/>
          <a:stretch/>
        </p:blipFill>
        <p:spPr>
          <a:xfrm>
            <a:off x="9367399" y="1921603"/>
            <a:ext cx="1928527" cy="311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76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DC420-7781-E459-6236-69135381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9" y="144409"/>
            <a:ext cx="10515600" cy="391620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参考资料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0C4706-4BD7-FB2E-63A1-AE716CB28799}"/>
              </a:ext>
            </a:extLst>
          </p:cNvPr>
          <p:cNvSpPr txBox="1"/>
          <p:nvPr/>
        </p:nvSpPr>
        <p:spPr>
          <a:xfrm>
            <a:off x="960349" y="1183804"/>
            <a:ext cx="99442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书籍与博客</a:t>
            </a:r>
            <a:endParaRPr lang="en-US" altLang="zh-CN" sz="2000" dirty="0">
              <a:solidFill>
                <a:srgbClr val="0000F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https://web.stanford.edu/class/psych209/Readings/SuttonBartoIPRLBook2ndEd.pdf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https://nanjiang.cs.illinois.edu/cs542/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https://</a:t>
            </a:r>
            <a:r>
              <a:rPr lang="en-US" altLang="zh-CN" sz="2000" dirty="0" err="1">
                <a:solidFill>
                  <a:schemeClr val="tx1"/>
                </a:solidFill>
              </a:rPr>
              <a:t>users.ece.cmu.edu</a:t>
            </a:r>
            <a:r>
              <a:rPr lang="en-US" altLang="zh-CN" sz="2000" dirty="0">
                <a:solidFill>
                  <a:schemeClr val="tx1"/>
                </a:solidFill>
              </a:rPr>
              <a:t>/~</a:t>
            </a:r>
            <a:r>
              <a:rPr lang="en-US" altLang="zh-CN" sz="2000" dirty="0" err="1">
                <a:solidFill>
                  <a:schemeClr val="tx1"/>
                </a:solidFill>
              </a:rPr>
              <a:t>yuejiec</a:t>
            </a:r>
            <a:r>
              <a:rPr lang="en-US" altLang="zh-CN" sz="2000" dirty="0">
                <a:solidFill>
                  <a:schemeClr val="tx1"/>
                </a:solidFill>
              </a:rPr>
              <a:t>/ece18813B.html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hlinkClick r:id="rId5"/>
              </a:rPr>
              <a:t>https://lilianweng.github.io/posts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http://rlchina.org/</a:t>
            </a:r>
            <a:endParaRPr lang="en-US" altLang="zh-CN" sz="2000" dirty="0">
              <a:solidFill>
                <a:schemeClr val="tx1"/>
              </a:solidFill>
            </a:endParaRPr>
          </a:p>
          <a:p>
            <a:endParaRPr lang="en-US" altLang="zh-CN" sz="2000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视频</a:t>
            </a:r>
            <a:endParaRPr lang="en-US" altLang="zh-CN" sz="2000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David Silver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  <a:hlinkClick r:id="rId7"/>
              </a:rPr>
              <a:t>https://www.davidsilver.uk/teaching/</a:t>
            </a:r>
            <a:endParaRPr lang="en-US" altLang="zh-CN" sz="2000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Sergey Levine: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https://</a:t>
            </a:r>
            <a:r>
              <a:rPr lang="en-US" altLang="zh-CN" sz="2000" dirty="0" err="1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rail.eecs.berkeley.edu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/</a:t>
            </a:r>
            <a:r>
              <a:rPr lang="en-US" altLang="zh-CN" sz="2000" dirty="0" err="1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deeprlcourse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/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李宏毅老师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 </a:t>
            </a:r>
            <a:r>
              <a:rPr lang="zh-CN" altLang="en-US" sz="2000" dirty="0"/>
              <a:t>https://speech.ee.ntu.edu.tw/~hylee/index.php</a:t>
            </a:r>
            <a:endParaRPr lang="en-US" altLang="zh-CN" sz="2000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李沐老师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https://</a:t>
            </a:r>
            <a:r>
              <a:rPr lang="en-US" altLang="zh-CN" sz="2000" dirty="0" err="1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github.com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/mli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solidFill>
                <a:srgbClr val="0000FF"/>
              </a:solidFill>
              <a:latin typeface="+mj-ea"/>
              <a:cs typeface="Times New Roman" panose="02020603050405020304" pitchFamily="18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zh-CN" altLang="en-US" sz="20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代码</a:t>
            </a:r>
            <a:endParaRPr lang="en-US" altLang="zh-CN" sz="2000" dirty="0">
              <a:solidFill>
                <a:schemeClr val="tx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https://github.com/DLR-RM/stable-baselines3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https://github.com/opendilab</a:t>
            </a:r>
            <a:endParaRPr lang="en-US" altLang="zh-CN" sz="2000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https://</a:t>
            </a:r>
            <a:r>
              <a:rPr lang="en-US" altLang="zh-CN" sz="2000" dirty="0" err="1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github.com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/</a:t>
            </a:r>
            <a:r>
              <a:rPr lang="en-US" altLang="zh-CN" sz="2000" dirty="0" err="1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thu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-ml/</a:t>
            </a:r>
            <a:r>
              <a:rPr lang="en-US" altLang="zh-CN" sz="2000" dirty="0" err="1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tianshou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/tree/master</a:t>
            </a:r>
          </a:p>
          <a:p>
            <a:r>
              <a:rPr lang="en-US" altLang="zh-CN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7665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简介：环境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+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智能体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C56C913-2D5F-E083-F8BF-69F0146874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4FA378-873A-2E95-9E97-EC6C39839708}"/>
              </a:ext>
            </a:extLst>
          </p:cNvPr>
          <p:cNvSpPr txBox="1"/>
          <p:nvPr/>
        </p:nvSpPr>
        <p:spPr>
          <a:xfrm>
            <a:off x="5457094" y="1714484"/>
            <a:ext cx="6099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zh-CN" altLang="en-US" sz="1800" dirty="0">
                <a:solidFill>
                  <a:srgbClr val="0070C0"/>
                </a:solidFill>
              </a:rPr>
              <a:t>智能体 </a:t>
            </a:r>
            <a:r>
              <a:rPr lang="en-US" altLang="zh-CN" sz="1800" dirty="0"/>
              <a:t>(Agent)</a:t>
            </a:r>
          </a:p>
        </p:txBody>
      </p:sp>
      <p:pic>
        <p:nvPicPr>
          <p:cNvPr id="13" name="Picture 2" descr="https://pixabay.com/static/uploads/photo/2013/07/12/13/55/earth-147591_960_720.png">
            <a:extLst>
              <a:ext uri="{FF2B5EF4-FFF2-40B4-BE49-F238E27FC236}">
                <a16:creationId xmlns:a16="http://schemas.microsoft.com/office/drawing/2014/main" id="{9D2C0378-C8CC-8A74-C528-8E0C3B49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73" y="5059805"/>
            <a:ext cx="1172306" cy="117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線接點 7">
            <a:extLst>
              <a:ext uri="{FF2B5EF4-FFF2-40B4-BE49-F238E27FC236}">
                <a16:creationId xmlns:a16="http://schemas.microsoft.com/office/drawing/2014/main" id="{83EFFF7A-D810-72C3-B7A9-84F1F11455AE}"/>
              </a:ext>
            </a:extLst>
          </p:cNvPr>
          <p:cNvCxnSpPr/>
          <p:nvPr/>
        </p:nvCxnSpPr>
        <p:spPr>
          <a:xfrm>
            <a:off x="3771900" y="2125460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9">
            <a:extLst>
              <a:ext uri="{FF2B5EF4-FFF2-40B4-BE49-F238E27FC236}">
                <a16:creationId xmlns:a16="http://schemas.microsoft.com/office/drawing/2014/main" id="{E80B3A42-9A7A-8E9A-5B1C-086C5D1B5BBE}"/>
              </a:ext>
            </a:extLst>
          </p:cNvPr>
          <p:cNvCxnSpPr/>
          <p:nvPr/>
        </p:nvCxnSpPr>
        <p:spPr>
          <a:xfrm flipH="1">
            <a:off x="3771901" y="5412863"/>
            <a:ext cx="16851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1">
            <a:extLst>
              <a:ext uri="{FF2B5EF4-FFF2-40B4-BE49-F238E27FC236}">
                <a16:creationId xmlns:a16="http://schemas.microsoft.com/office/drawing/2014/main" id="{88383BFD-FD1B-61D1-720D-83CB9EFB12AB}"/>
              </a:ext>
            </a:extLst>
          </p:cNvPr>
          <p:cNvCxnSpPr/>
          <p:nvPr/>
        </p:nvCxnSpPr>
        <p:spPr>
          <a:xfrm>
            <a:off x="3771902" y="2125460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3">
            <a:extLst>
              <a:ext uri="{FF2B5EF4-FFF2-40B4-BE49-F238E27FC236}">
                <a16:creationId xmlns:a16="http://schemas.microsoft.com/office/drawing/2014/main" id="{617FCD48-A0B7-A019-125F-C80CE914AC71}"/>
              </a:ext>
            </a:extLst>
          </p:cNvPr>
          <p:cNvCxnSpPr/>
          <p:nvPr/>
        </p:nvCxnSpPr>
        <p:spPr>
          <a:xfrm flipV="1">
            <a:off x="6180005" y="3037725"/>
            <a:ext cx="0" cy="187881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7">
            <a:extLst>
              <a:ext uri="{FF2B5EF4-FFF2-40B4-BE49-F238E27FC236}">
                <a16:creationId xmlns:a16="http://schemas.microsoft.com/office/drawing/2014/main" id="{BC7FDC41-4AD5-1718-A9E8-C6506AC89A12}"/>
              </a:ext>
            </a:extLst>
          </p:cNvPr>
          <p:cNvSpPr txBox="1"/>
          <p:nvPr/>
        </p:nvSpPr>
        <p:spPr>
          <a:xfrm>
            <a:off x="3640679" y="1698648"/>
            <a:ext cx="1947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Observation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483AE83-E62E-A75C-255A-F70C3B1381B4}"/>
              </a:ext>
            </a:extLst>
          </p:cNvPr>
          <p:cNvCxnSpPr/>
          <p:nvPr/>
        </p:nvCxnSpPr>
        <p:spPr>
          <a:xfrm>
            <a:off x="7046559" y="2125460"/>
            <a:ext cx="1685192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FACABD-C232-5E26-4A87-2B9A67B524DA}"/>
              </a:ext>
            </a:extLst>
          </p:cNvPr>
          <p:cNvSpPr txBox="1"/>
          <p:nvPr/>
        </p:nvSpPr>
        <p:spPr>
          <a:xfrm>
            <a:off x="7215940" y="1660449"/>
            <a:ext cx="1334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Action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70A666E-017E-A36E-5957-BECA4F208AD5}"/>
              </a:ext>
            </a:extLst>
          </p:cNvPr>
          <p:cNvCxnSpPr/>
          <p:nvPr/>
        </p:nvCxnSpPr>
        <p:spPr>
          <a:xfrm>
            <a:off x="8731751" y="2122114"/>
            <a:ext cx="0" cy="32874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3">
            <a:extLst>
              <a:ext uri="{FF2B5EF4-FFF2-40B4-BE49-F238E27FC236}">
                <a16:creationId xmlns:a16="http://schemas.microsoft.com/office/drawing/2014/main" id="{884DD04A-087C-09BE-1211-653FBAFCD9ED}"/>
              </a:ext>
            </a:extLst>
          </p:cNvPr>
          <p:cNvSpPr txBox="1"/>
          <p:nvPr/>
        </p:nvSpPr>
        <p:spPr>
          <a:xfrm>
            <a:off x="6253284" y="3372351"/>
            <a:ext cx="1324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4" name="Picture 2" descr="http://www.chen-design.com/blog/blogimg/20160310-alphago-logo-1.png">
            <a:extLst>
              <a:ext uri="{FF2B5EF4-FFF2-40B4-BE49-F238E27FC236}">
                <a16:creationId xmlns:a16="http://schemas.microsoft.com/office/drawing/2014/main" id="{64B1D636-1938-299C-F8A2-7A762694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924" y="2313752"/>
            <a:ext cx="1972112" cy="72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圖片 4">
            <a:extLst>
              <a:ext uri="{FF2B5EF4-FFF2-40B4-BE49-F238E27FC236}">
                <a16:creationId xmlns:a16="http://schemas.microsoft.com/office/drawing/2014/main" id="{D8BFAA0C-7855-C7EF-A825-0952AB5F2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690" y="2355991"/>
            <a:ext cx="2746053" cy="2746053"/>
          </a:xfrm>
          <a:prstGeom prst="rect">
            <a:avLst/>
          </a:prstGeom>
        </p:spPr>
      </p:pic>
      <p:grpSp>
        <p:nvGrpSpPr>
          <p:cNvPr id="26" name="群組 12">
            <a:extLst>
              <a:ext uri="{FF2B5EF4-FFF2-40B4-BE49-F238E27FC236}">
                <a16:creationId xmlns:a16="http://schemas.microsoft.com/office/drawing/2014/main" id="{FE44901F-D8DD-4365-A51A-68BB0E23DD8E}"/>
              </a:ext>
            </a:extLst>
          </p:cNvPr>
          <p:cNvGrpSpPr/>
          <p:nvPr/>
        </p:nvGrpSpPr>
        <p:grpSpPr>
          <a:xfrm>
            <a:off x="7714217" y="2339647"/>
            <a:ext cx="2751833" cy="2762397"/>
            <a:chOff x="14602221" y="579260"/>
            <a:chExt cx="2751833" cy="2762397"/>
          </a:xfrm>
        </p:grpSpPr>
        <p:pic>
          <p:nvPicPr>
            <p:cNvPr id="27" name="圖片 5">
              <a:extLst>
                <a:ext uri="{FF2B5EF4-FFF2-40B4-BE49-F238E27FC236}">
                  <a16:creationId xmlns:a16="http://schemas.microsoft.com/office/drawing/2014/main" id="{2CD5A1AE-3786-9BDA-BC0E-B488ABCE8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02221" y="579260"/>
              <a:ext cx="2751833" cy="2762397"/>
            </a:xfrm>
            <a:prstGeom prst="rect">
              <a:avLst/>
            </a:prstGeom>
          </p:spPr>
        </p:pic>
        <p:sp>
          <p:nvSpPr>
            <p:cNvPr id="28" name="文字方塊 2">
              <a:extLst>
                <a:ext uri="{FF2B5EF4-FFF2-40B4-BE49-F238E27FC236}">
                  <a16:creationId xmlns:a16="http://schemas.microsoft.com/office/drawing/2014/main" id="{430736AA-B9CB-5A69-5733-79A3816DC978}"/>
                </a:ext>
              </a:extLst>
            </p:cNvPr>
            <p:cNvSpPr txBox="1"/>
            <p:nvPr/>
          </p:nvSpPr>
          <p:spPr>
            <a:xfrm>
              <a:off x="15188172" y="2557401"/>
              <a:ext cx="1579929" cy="46166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Next Move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pic>
        <p:nvPicPr>
          <p:cNvPr id="29" name="圖片 14">
            <a:extLst>
              <a:ext uri="{FF2B5EF4-FFF2-40B4-BE49-F238E27FC236}">
                <a16:creationId xmlns:a16="http://schemas.microsoft.com/office/drawing/2014/main" id="{532F32A3-95A6-324E-6DD8-F460A5DA3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6367" y="4182393"/>
            <a:ext cx="1969225" cy="1580611"/>
          </a:xfrm>
          <a:prstGeom prst="rect">
            <a:avLst/>
          </a:prstGeom>
        </p:spPr>
      </p:pic>
      <p:cxnSp>
        <p:nvCxnSpPr>
          <p:cNvPr id="30" name="直線接點 22">
            <a:extLst>
              <a:ext uri="{FF2B5EF4-FFF2-40B4-BE49-F238E27FC236}">
                <a16:creationId xmlns:a16="http://schemas.microsoft.com/office/drawing/2014/main" id="{F59DC796-CBBA-1E7C-E414-02050A40BE8B}"/>
              </a:ext>
            </a:extLst>
          </p:cNvPr>
          <p:cNvCxnSpPr/>
          <p:nvPr/>
        </p:nvCxnSpPr>
        <p:spPr>
          <a:xfrm flipH="1">
            <a:off x="7013575" y="5409516"/>
            <a:ext cx="1685193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556F527-B325-536F-F1B7-314035F154A1}"/>
              </a:ext>
            </a:extLst>
          </p:cNvPr>
          <p:cNvSpPr txBox="1"/>
          <p:nvPr/>
        </p:nvSpPr>
        <p:spPr>
          <a:xfrm>
            <a:off x="5874213" y="6375379"/>
            <a:ext cx="75814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B050"/>
                </a:solidFill>
                <a:latin typeface="Helvetica" pitchFamily="2" charset="0"/>
              </a:rPr>
              <a:t>环境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67066BC-64CD-12A2-A39C-9FC2DAF61E41}"/>
              </a:ext>
            </a:extLst>
          </p:cNvPr>
          <p:cNvSpPr txBox="1"/>
          <p:nvPr/>
        </p:nvSpPr>
        <p:spPr>
          <a:xfrm>
            <a:off x="165887" y="6376393"/>
            <a:ext cx="871969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https://</a:t>
            </a:r>
            <a:r>
              <a:rPr lang="en-US" altLang="zh-CN" sz="1400" dirty="0" err="1">
                <a:solidFill>
                  <a:schemeClr val="tx2"/>
                </a:solidFill>
              </a:rPr>
              <a:t>speech.ee.ntu.edu.tw</a:t>
            </a:r>
            <a:r>
              <a:rPr lang="en-US" altLang="zh-CN" sz="1400" dirty="0">
                <a:solidFill>
                  <a:schemeClr val="tx2"/>
                </a:solidFill>
              </a:rPr>
              <a:t>/~</a:t>
            </a:r>
            <a:r>
              <a:rPr lang="en-US" altLang="zh-CN" sz="1400" dirty="0" err="1">
                <a:solidFill>
                  <a:schemeClr val="tx2"/>
                </a:solidFill>
              </a:rPr>
              <a:t>hylee</a:t>
            </a:r>
            <a:r>
              <a:rPr lang="en-US" altLang="zh-CN" sz="1400" dirty="0">
                <a:solidFill>
                  <a:schemeClr val="tx2"/>
                </a:solidFill>
              </a:rPr>
              <a:t>/ml/ml2021-course-data/drl_v5.pdf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7694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简介：环境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+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智能体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9BA2AA-42BA-98AD-00C2-18611506A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06" y="2399365"/>
            <a:ext cx="2818511" cy="30209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E48F3C-5DC9-8186-5C1A-21CC4CACB4F1}"/>
              </a:ext>
            </a:extLst>
          </p:cNvPr>
          <p:cNvSpPr txBox="1"/>
          <p:nvPr/>
        </p:nvSpPr>
        <p:spPr>
          <a:xfrm>
            <a:off x="114300" y="6441123"/>
            <a:ext cx="498935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 dirty="0"/>
              <a:t>https://icml.cc/2016/tutorials/deep_rl_tutorial.pdf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C56C913-2D5F-E083-F8BF-69F0146874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4FA378-873A-2E95-9E97-EC6C39839708}"/>
              </a:ext>
            </a:extLst>
          </p:cNvPr>
          <p:cNvSpPr txBox="1"/>
          <p:nvPr/>
        </p:nvSpPr>
        <p:spPr>
          <a:xfrm>
            <a:off x="1047508" y="1892989"/>
            <a:ext cx="6099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zh-CN" altLang="en-US" sz="1800" dirty="0">
                <a:solidFill>
                  <a:srgbClr val="0070C0"/>
                </a:solidFill>
              </a:rPr>
              <a:t>智能体 </a:t>
            </a:r>
            <a:r>
              <a:rPr lang="en-US" altLang="zh-CN" sz="1800" dirty="0"/>
              <a:t>(Agent)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301B6B-2DA7-1A70-08A7-62422E19F100}"/>
              </a:ext>
            </a:extLst>
          </p:cNvPr>
          <p:cNvSpPr txBox="1"/>
          <p:nvPr/>
        </p:nvSpPr>
        <p:spPr>
          <a:xfrm>
            <a:off x="1545220" y="5420269"/>
            <a:ext cx="75814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00B050"/>
                </a:solidFill>
                <a:latin typeface="Helvetica" pitchFamily="2" charset="0"/>
              </a:rPr>
              <a:t>环境</a:t>
            </a:r>
            <a:endParaRPr lang="zh-CN" altLang="en-US" dirty="0"/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0C37BBB7-E71D-983A-4EE9-48A19EAF486F}"/>
              </a:ext>
            </a:extLst>
          </p:cNvPr>
          <p:cNvSpPr txBox="1">
            <a:spLocks/>
          </p:cNvSpPr>
          <p:nvPr/>
        </p:nvSpPr>
        <p:spPr>
          <a:xfrm>
            <a:off x="3498385" y="1003469"/>
            <a:ext cx="8574009" cy="533662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F2329"/>
                </a:solidFill>
                <a:latin typeface="Helvetica" pitchFamily="2" charset="0"/>
              </a:rPr>
              <a:t>强化学习是基于</a:t>
            </a:r>
            <a:r>
              <a:rPr lang="zh-CN" altLang="en-US" sz="1800" b="1" i="1" dirty="0">
                <a:solidFill>
                  <a:srgbClr val="1F2329"/>
                </a:solidFill>
                <a:latin typeface="Helvetica" pitchFamily="2" charset="0"/>
              </a:rPr>
              <a:t>奖励假设</a:t>
            </a:r>
            <a:r>
              <a:rPr lang="zh-CN" altLang="en-US" sz="1800" dirty="0">
                <a:solidFill>
                  <a:srgbClr val="1F2329"/>
                </a:solidFill>
                <a:latin typeface="Helvetica" pitchFamily="2" charset="0"/>
              </a:rPr>
              <a:t>的。即：所有目标都可以通过累计奖励最大化来描述。</a:t>
            </a:r>
            <a:endParaRPr lang="en-US" altLang="zh-CN" sz="1400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9261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简介：环境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+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智能体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DF45E5EA-797B-9231-D289-217A0DA5047F}"/>
              </a:ext>
            </a:extLst>
          </p:cNvPr>
          <p:cNvSpPr txBox="1">
            <a:spLocks/>
          </p:cNvSpPr>
          <p:nvPr/>
        </p:nvSpPr>
        <p:spPr>
          <a:xfrm>
            <a:off x="3498386" y="1003469"/>
            <a:ext cx="7562904" cy="533662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00B050"/>
                </a:solidFill>
                <a:latin typeface="Helvetica" pitchFamily="2" charset="0"/>
              </a:rPr>
              <a:t>环境</a:t>
            </a:r>
            <a:r>
              <a:rPr lang="zh-CN" altLang="en-US" sz="1800" dirty="0">
                <a:solidFill>
                  <a:srgbClr val="1F2329"/>
                </a:solidFill>
                <a:latin typeface="Helvetica" pitchFamily="2" charset="0"/>
              </a:rPr>
              <a:t>：马尔科夫决策过程 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Markov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Decision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Process,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MDP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9BA2AA-42BA-98AD-00C2-18611506A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06" y="2399365"/>
            <a:ext cx="2818511" cy="30209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E48F3C-5DC9-8186-5C1A-21CC4CACB4F1}"/>
              </a:ext>
            </a:extLst>
          </p:cNvPr>
          <p:cNvSpPr txBox="1"/>
          <p:nvPr/>
        </p:nvSpPr>
        <p:spPr>
          <a:xfrm>
            <a:off x="114300" y="6441123"/>
            <a:ext cx="498935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 dirty="0"/>
              <a:t>https://icml.cc/2016/tutorials/deep_rl_tutorial.pdf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C56C913-2D5F-E083-F8BF-69F0146874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7DF3CE-ECD7-5314-C113-14F3837C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917" y="1467374"/>
            <a:ext cx="3737169" cy="48707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5A05AC-DA39-67CC-9B99-FA5DDCCFD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514" y="1954446"/>
            <a:ext cx="152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627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简介：环境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+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智能体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DF45E5EA-797B-9231-D289-217A0DA5047F}"/>
              </a:ext>
            </a:extLst>
          </p:cNvPr>
          <p:cNvSpPr txBox="1">
            <a:spLocks/>
          </p:cNvSpPr>
          <p:nvPr/>
        </p:nvSpPr>
        <p:spPr>
          <a:xfrm>
            <a:off x="3498386" y="1003469"/>
            <a:ext cx="7562904" cy="533662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00B050"/>
                </a:solidFill>
                <a:latin typeface="Helvetica" pitchFamily="2" charset="0"/>
              </a:rPr>
              <a:t>环境</a:t>
            </a:r>
            <a:r>
              <a:rPr lang="zh-CN" altLang="en-US" sz="1800" dirty="0">
                <a:solidFill>
                  <a:srgbClr val="1F2329"/>
                </a:solidFill>
                <a:latin typeface="Helvetica" pitchFamily="2" charset="0"/>
              </a:rPr>
              <a:t>：马尔科夫决策过程 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Markov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Decision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Process,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MDP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B5186E-CB4C-812E-9B9B-07F4FED56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293" y="1852572"/>
            <a:ext cx="8363414" cy="33221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E48F3C-5DC9-8186-5C1A-21CC4CACB4F1}"/>
              </a:ext>
            </a:extLst>
          </p:cNvPr>
          <p:cNvSpPr txBox="1"/>
          <p:nvPr/>
        </p:nvSpPr>
        <p:spPr>
          <a:xfrm>
            <a:off x="114300" y="6441123"/>
            <a:ext cx="498935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 dirty="0"/>
              <a:t>https://icml.cc/2016/tutorials/deep_rl_tutorial.pdf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C56C913-2D5F-E083-F8BF-69F0146874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4296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DC420-7781-E459-6236-69135381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69" y="144409"/>
            <a:ext cx="10515600" cy="391620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dirty="0"/>
              <a:t>参考资料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0C4706-4BD7-FB2E-63A1-AE716CB28799}"/>
              </a:ext>
            </a:extLst>
          </p:cNvPr>
          <p:cNvSpPr txBox="1"/>
          <p:nvPr/>
        </p:nvSpPr>
        <p:spPr>
          <a:xfrm>
            <a:off x="960349" y="1183804"/>
            <a:ext cx="994421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/>
                </a:solidFill>
              </a:rPr>
              <a:t>书籍与博客</a:t>
            </a:r>
            <a:endParaRPr lang="en-US" altLang="zh-CN" sz="2000" dirty="0">
              <a:solidFill>
                <a:srgbClr val="0000FF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https://web.stanford.edu/class/psych209/Readings/SuttonBartoIPRLBook2ndEd.pdf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https://nanjiang.cs.illinois.edu/cs542/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https://</a:t>
            </a:r>
            <a:r>
              <a:rPr lang="en-US" altLang="zh-CN" sz="2000" dirty="0" err="1">
                <a:solidFill>
                  <a:schemeClr val="tx1"/>
                </a:solidFill>
              </a:rPr>
              <a:t>users.ece.cmu.edu</a:t>
            </a:r>
            <a:r>
              <a:rPr lang="en-US" altLang="zh-CN" sz="2000" dirty="0">
                <a:solidFill>
                  <a:schemeClr val="tx1"/>
                </a:solidFill>
              </a:rPr>
              <a:t>/~</a:t>
            </a:r>
            <a:r>
              <a:rPr lang="en-US" altLang="zh-CN" sz="2000" dirty="0" err="1">
                <a:solidFill>
                  <a:schemeClr val="tx1"/>
                </a:solidFill>
              </a:rPr>
              <a:t>yuejiec</a:t>
            </a:r>
            <a:r>
              <a:rPr lang="en-US" altLang="zh-CN" sz="2000" dirty="0">
                <a:solidFill>
                  <a:schemeClr val="tx1"/>
                </a:solidFill>
              </a:rPr>
              <a:t>/ece18813B.html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hlinkClick r:id="rId5"/>
              </a:rPr>
              <a:t>https://lilianweng.github.io/posts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http://rlchina.org/</a:t>
            </a:r>
            <a:endParaRPr lang="en-US" altLang="zh-CN" sz="2000" dirty="0">
              <a:solidFill>
                <a:schemeClr val="tx1"/>
              </a:solidFill>
            </a:endParaRPr>
          </a:p>
          <a:p>
            <a:endParaRPr lang="en-US" altLang="zh-CN" sz="2000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视频</a:t>
            </a:r>
            <a:endParaRPr lang="en-US" altLang="zh-CN" sz="2000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David Silver: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  <a:hlinkClick r:id="rId7"/>
              </a:rPr>
              <a:t>https://www.davidsilver.uk/teaching/</a:t>
            </a:r>
            <a:endParaRPr lang="en-US" altLang="zh-CN" sz="2000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Sergey Levine: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https://</a:t>
            </a:r>
            <a:r>
              <a:rPr lang="en-US" altLang="zh-CN" sz="2000" dirty="0" err="1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rail.eecs.berkeley.edu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/</a:t>
            </a:r>
            <a:r>
              <a:rPr lang="en-US" altLang="zh-CN" sz="2000" dirty="0" err="1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deeprlcourse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/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李宏毅老师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 </a:t>
            </a:r>
            <a:r>
              <a:rPr lang="zh-CN" altLang="en-US" sz="2000" dirty="0"/>
              <a:t>https://speech.ee.ntu.edu.tw/~hylee/index.php</a:t>
            </a:r>
            <a:endParaRPr lang="en-US" altLang="zh-CN" sz="2000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李沐老师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: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https://</a:t>
            </a:r>
            <a:r>
              <a:rPr lang="en-US" altLang="zh-CN" sz="2000" dirty="0" err="1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github.com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</a:rPr>
              <a:t>/mli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CN" sz="2000" dirty="0">
              <a:solidFill>
                <a:srgbClr val="0000FF"/>
              </a:solidFill>
              <a:latin typeface="+mj-ea"/>
              <a:cs typeface="Times New Roman" panose="02020603050405020304" pitchFamily="18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zh-CN" altLang="en-US" sz="20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代码</a:t>
            </a:r>
            <a:endParaRPr lang="en-US" altLang="zh-CN" sz="2000" dirty="0">
              <a:solidFill>
                <a:schemeClr val="tx1"/>
              </a:solidFill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https://github.com/DLR-RM/stable-baselines3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https://github.com/opendilab</a:t>
            </a:r>
            <a:endParaRPr lang="en-US" altLang="zh-CN" sz="2000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+mj-ea"/>
                <a:cs typeface="Times New Roman" panose="02020603050405020304" pitchFamily="18" charset="0"/>
                <a:hlinkClick r:id="rId9"/>
              </a:rPr>
              <a:t>https://github.com/thu-ml/tianshou/</a:t>
            </a:r>
            <a:endParaRPr lang="en-US" altLang="zh-CN" sz="2000" dirty="0">
              <a:solidFill>
                <a:schemeClr val="tx1"/>
              </a:solidFill>
              <a:latin typeface="+mj-ea"/>
              <a:cs typeface="Times New Roman" panose="02020603050405020304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90819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简介：环境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+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智能体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DF45E5EA-797B-9231-D289-217A0DA5047F}"/>
              </a:ext>
            </a:extLst>
          </p:cNvPr>
          <p:cNvSpPr txBox="1">
            <a:spLocks/>
          </p:cNvSpPr>
          <p:nvPr/>
        </p:nvSpPr>
        <p:spPr>
          <a:xfrm>
            <a:off x="3498386" y="1003469"/>
            <a:ext cx="7562904" cy="533662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00B050"/>
                </a:solidFill>
                <a:latin typeface="Helvetica" pitchFamily="2" charset="0"/>
              </a:rPr>
              <a:t>环境</a:t>
            </a:r>
            <a:r>
              <a:rPr lang="zh-CN" altLang="en-US" sz="1800" dirty="0">
                <a:solidFill>
                  <a:srgbClr val="1F2329"/>
                </a:solidFill>
                <a:latin typeface="Helvetica" pitchFamily="2" charset="0"/>
              </a:rPr>
              <a:t>：马尔科夫决策过程 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（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Markov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Decision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Process,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latin typeface="Helvetica" pitchFamily="2" charset="0"/>
              </a:rPr>
              <a:t>MDP</a:t>
            </a:r>
            <a:r>
              <a:rPr lang="zh-CN" altLang="en-US" sz="1800" dirty="0">
                <a:solidFill>
                  <a:schemeClr val="tx1"/>
                </a:solidFill>
                <a:latin typeface="Helvetica" pitchFamily="2" charset="0"/>
              </a:rPr>
              <a:t>）</a:t>
            </a:r>
            <a:endParaRPr lang="en-US" altLang="zh-CN" sz="14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B5186E-CB4C-812E-9B9B-07F4FED56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58" y="1728778"/>
            <a:ext cx="8363414" cy="33221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BE48F3C-5DC9-8186-5C1A-21CC4CACB4F1}"/>
              </a:ext>
            </a:extLst>
          </p:cNvPr>
          <p:cNvSpPr txBox="1"/>
          <p:nvPr/>
        </p:nvSpPr>
        <p:spPr>
          <a:xfrm>
            <a:off x="114300" y="6441123"/>
            <a:ext cx="498935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200" dirty="0"/>
              <a:t>https://icml.cc/2016/tutorials/deep_rl_tutorial.pdf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C56C913-2D5F-E083-F8BF-69F01468740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图片占位符 1">
                <a:extLst>
                  <a:ext uri="{FF2B5EF4-FFF2-40B4-BE49-F238E27FC236}">
                    <a16:creationId xmlns:a16="http://schemas.microsoft.com/office/drawing/2014/main" id="{9569B4FD-A241-484C-7BBD-FD4050980E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14548" y="5479186"/>
                <a:ext cx="7562904" cy="533662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Helvetica" pitchFamily="2" charset="0"/>
                  </a:rPr>
                  <a:t>交互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Helvetica" pitchFamily="2" charset="0"/>
                  </a:rPr>
                  <a:t>/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Helvetica" pitchFamily="2" charset="0"/>
                  </a:rPr>
                  <a:t>轨迹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Helvetica" pitchFamily="2" charset="0"/>
                  </a:rPr>
                  <a:t>/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Helvetica" pitchFamily="2" charset="0"/>
                  </a:rPr>
                  <a:t>经验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Helvetica" pitchFamily="2" charset="0"/>
                  </a:rPr>
                  <a:t>)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Helvetica" pitchFamily="2" charset="0"/>
                    <a:sym typeface="Wingdings" pitchFamily="2" charset="2"/>
                  </a:rPr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Helvetica" pitchFamily="2" charset="0"/>
                    <a:sym typeface="Wingdings" pitchFamily="2" charset="2"/>
                  </a:rPr>
                  <a:t>如果有终止状态，一局称为一个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Helvetica" pitchFamily="2" charset="0"/>
                    <a:sym typeface="Wingdings" pitchFamily="2" charset="2"/>
                  </a:rPr>
                  <a:t>episode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Helvetica" pitchFamily="2" charset="0"/>
                    <a:sym typeface="Wingdings" pitchFamily="2" charset="2"/>
                  </a:rPr>
                  <a:t> </a:t>
                </a:r>
                <a:endParaRPr lang="en-US" altLang="zh-CN" sz="14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" name="图片占位符 1">
                <a:extLst>
                  <a:ext uri="{FF2B5EF4-FFF2-40B4-BE49-F238E27FC236}">
                    <a16:creationId xmlns:a16="http://schemas.microsoft.com/office/drawing/2014/main" id="{9569B4FD-A241-484C-7BBD-FD4050980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548" y="5479186"/>
                <a:ext cx="7562904" cy="533662"/>
              </a:xfrm>
              <a:prstGeom prst="rect">
                <a:avLst/>
              </a:prstGeom>
              <a:blipFill>
                <a:blip r:embed="rId4"/>
                <a:stretch>
                  <a:fillRect l="-503" t="-9302" b="-51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14CADDD-CD78-078B-560C-D7FF21BD4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654" y="5479186"/>
            <a:ext cx="3979103" cy="40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7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557054" y="586154"/>
            <a:ext cx="10442376" cy="77965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r>
              <a:rPr lang="zh-CN" altLang="en-US" sz="1800" dirty="0">
                <a:solidFill>
                  <a:srgbClr val="0070C0"/>
                </a:solidFill>
              </a:rPr>
              <a:t>智能体 </a:t>
            </a:r>
            <a:r>
              <a:rPr lang="en-US" altLang="zh-CN" sz="1800" dirty="0"/>
              <a:t>(Agent)</a:t>
            </a:r>
          </a:p>
          <a:p>
            <a:pPr lvl="1" hangingPunct="1"/>
            <a:endParaRPr lang="en-US" altLang="zh-CN" sz="1800" dirty="0">
              <a:effectLst/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3651D8-A583-018D-F0C6-2E762415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817"/>
          <a:stretch/>
        </p:blipFill>
        <p:spPr>
          <a:xfrm>
            <a:off x="7343020" y="2373421"/>
            <a:ext cx="2104318" cy="362461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FB6ACFC-3744-C0B8-B0BD-C8469809D1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817"/>
          <a:stretch/>
        </p:blipFill>
        <p:spPr>
          <a:xfrm>
            <a:off x="2648439" y="2209323"/>
            <a:ext cx="2199587" cy="37887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42A0DF-069C-9BAF-468E-532DF36D63FD}"/>
              </a:ext>
            </a:extLst>
          </p:cNvPr>
          <p:cNvSpPr txBox="1"/>
          <p:nvPr/>
        </p:nvSpPr>
        <p:spPr>
          <a:xfrm>
            <a:off x="6559467" y="1617562"/>
            <a:ext cx="34294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1" hangingPunct="1"/>
            <a:r>
              <a:rPr lang="zh-CN" altLang="en-US" sz="1800" dirty="0"/>
              <a:t>值函数 </a:t>
            </a:r>
            <a:r>
              <a:rPr lang="en-US" altLang="zh-CN" sz="1800" dirty="0"/>
              <a:t>(Value function)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46FB73-AE3B-9F4A-6BF1-FC7176936E71}"/>
              </a:ext>
            </a:extLst>
          </p:cNvPr>
          <p:cNvSpPr txBox="1"/>
          <p:nvPr/>
        </p:nvSpPr>
        <p:spPr>
          <a:xfrm>
            <a:off x="2455994" y="1617562"/>
            <a:ext cx="239203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1" hangingPunct="1"/>
            <a:r>
              <a:rPr lang="zh-CN" altLang="en-US" sz="1800" dirty="0"/>
              <a:t>策略 </a:t>
            </a:r>
            <a:r>
              <a:rPr lang="en-US" altLang="zh-CN" sz="1800" dirty="0"/>
              <a:t>(Policy) </a:t>
            </a:r>
          </a:p>
        </p:txBody>
      </p:sp>
    </p:spTree>
    <p:extLst>
      <p:ext uri="{BB962C8B-B14F-4D97-AF65-F5344CB8AC3E}">
        <p14:creationId xmlns:p14="http://schemas.microsoft.com/office/powerpoint/2010/main" val="174596949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智能体 </a:t>
                </a:r>
                <a:r>
                  <a:rPr lang="en-US" altLang="zh-CN" sz="1800" dirty="0"/>
                  <a:t>(Agent)</a:t>
                </a:r>
              </a:p>
              <a:p>
                <a:pPr lvl="1" hangingPunct="1"/>
                <a:r>
                  <a:rPr lang="zh-CN" altLang="en-US" sz="1800" dirty="0"/>
                  <a:t>策略 </a:t>
                </a:r>
                <a:r>
                  <a:rPr lang="en-US" altLang="zh-CN" sz="1800" dirty="0"/>
                  <a:t>(Policy): </a:t>
                </a:r>
              </a:p>
              <a:p>
                <a:pPr lvl="2" hangingPunct="1"/>
                <a:r>
                  <a:rPr lang="zh-CN" altLang="en-US" sz="1800" dirty="0"/>
                  <a:t>确定性策略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随机性策略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en-US" altLang="zh-CN"/>
          </a:p>
        </p:txBody>
      </p:sp>
      <p:pic>
        <p:nvPicPr>
          <p:cNvPr id="2" name="Picture 2" descr="Screen Shot 2023-04-30 at 1.32.02 PM">
            <a:extLst>
              <a:ext uri="{FF2B5EF4-FFF2-40B4-BE49-F238E27FC236}">
                <a16:creationId xmlns:a16="http://schemas.microsoft.com/office/drawing/2014/main" id="{632DAB31-A9E3-38A8-DEE8-2835F1CFD4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526"/>
          <a:stretch/>
        </p:blipFill>
        <p:spPr>
          <a:xfrm>
            <a:off x="2005222" y="2909986"/>
            <a:ext cx="6823478" cy="202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5200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智能体 </a:t>
                </a:r>
                <a:r>
                  <a:rPr lang="en-US" altLang="zh-CN" sz="1800" dirty="0"/>
                  <a:t>(Agent)</a:t>
                </a:r>
              </a:p>
              <a:p>
                <a:pPr lvl="1" hangingPunct="1"/>
                <a:r>
                  <a:rPr lang="zh-CN" altLang="en-US" sz="1800" dirty="0"/>
                  <a:t>策略 </a:t>
                </a:r>
                <a:r>
                  <a:rPr lang="en-US" altLang="zh-CN" sz="1800" dirty="0"/>
                  <a:t>(Policy): </a:t>
                </a:r>
              </a:p>
              <a:p>
                <a:pPr lvl="2" hangingPunct="1"/>
                <a:r>
                  <a:rPr lang="zh-CN" altLang="en-US" sz="1800" dirty="0"/>
                  <a:t>确定性策略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随机性策略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给定策略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，定义其值函数 </a:t>
                </a:r>
                <a:r>
                  <a:rPr lang="en-US" altLang="zh-CN" sz="1800" dirty="0"/>
                  <a:t>(Value function):</a:t>
                </a:r>
                <a:r>
                  <a:rPr lang="zh-CN" altLang="en-US" sz="1800" dirty="0"/>
                  <a:t>  对未来奖励的某种预测值</a:t>
                </a:r>
                <a:endParaRPr lang="en-US" altLang="zh-CN" sz="1800" dirty="0"/>
              </a:p>
              <a:p>
                <a:pPr lvl="2" hangingPunct="1"/>
                <a:r>
                  <a:rPr lang="zh-CN" altLang="en-US" sz="1800" b="1" dirty="0"/>
                  <a:t>动作值函数</a:t>
                </a:r>
                <a:r>
                  <a:rPr lang="en-US" altLang="zh-CN" sz="1800" b="1" dirty="0"/>
                  <a:t>(Q(</a:t>
                </a:r>
                <a:r>
                  <a:rPr lang="en-US" altLang="zh-CN" sz="1800" b="1" dirty="0" err="1"/>
                  <a:t>s,a</a:t>
                </a:r>
                <a:r>
                  <a:rPr lang="en-US" altLang="zh-CN" sz="1800" b="1" dirty="0"/>
                  <a:t>)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2" hangingPunct="1"/>
                <a:r>
                  <a:rPr lang="zh-CN" altLang="en-US" sz="1800" b="1" dirty="0"/>
                  <a:t>状态值函数</a:t>
                </a:r>
                <a:r>
                  <a:rPr lang="en-US" altLang="zh-CN" sz="1800" b="1" dirty="0"/>
                  <a:t>(V(s)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en-US" altLang="zh-CN"/>
          </a:p>
        </p:txBody>
      </p:sp>
      <p:pic>
        <p:nvPicPr>
          <p:cNvPr id="2" name="Picture 2" descr="Screen Shot 2023-04-30 at 1.32.02 PM">
            <a:extLst>
              <a:ext uri="{FF2B5EF4-FFF2-40B4-BE49-F238E27FC236}">
                <a16:creationId xmlns:a16="http://schemas.microsoft.com/office/drawing/2014/main" id="{632DAB31-A9E3-38A8-DEE8-2835F1CFD4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526"/>
          <a:stretch/>
        </p:blipFill>
        <p:spPr>
          <a:xfrm>
            <a:off x="5881483" y="1180577"/>
            <a:ext cx="3749534" cy="11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8584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智能体 </a:t>
                </a:r>
                <a:r>
                  <a:rPr lang="en-US" altLang="zh-CN" sz="1800" dirty="0"/>
                  <a:t>(Agent)</a:t>
                </a:r>
              </a:p>
              <a:p>
                <a:pPr lvl="1" hangingPunct="1"/>
                <a:r>
                  <a:rPr lang="zh-CN" altLang="en-US" sz="1800" dirty="0"/>
                  <a:t>策略 </a:t>
                </a:r>
                <a:r>
                  <a:rPr lang="en-US" altLang="zh-CN" sz="1800" dirty="0"/>
                  <a:t>(Policy): </a:t>
                </a:r>
              </a:p>
              <a:p>
                <a:pPr lvl="2" hangingPunct="1"/>
                <a:r>
                  <a:rPr lang="zh-CN" altLang="en-US" sz="1800" dirty="0"/>
                  <a:t>确定性策略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随机性策略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给定策略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，定义其值函数 </a:t>
                </a:r>
                <a:r>
                  <a:rPr lang="en-US" altLang="zh-CN" sz="1800" dirty="0"/>
                  <a:t>(Value function):</a:t>
                </a:r>
                <a:r>
                  <a:rPr lang="zh-CN" altLang="en-US" sz="1800" dirty="0"/>
                  <a:t>  对未来奖励的某种预测值</a:t>
                </a:r>
                <a:endParaRPr lang="en-US" altLang="zh-CN" sz="1800" dirty="0"/>
              </a:p>
              <a:p>
                <a:pPr lvl="2" hangingPunct="1"/>
                <a:r>
                  <a:rPr lang="zh-CN" altLang="en-US" sz="1800" b="1" dirty="0"/>
                  <a:t>动作值函数</a:t>
                </a:r>
                <a:r>
                  <a:rPr lang="en-US" altLang="zh-CN" sz="1800" b="1" dirty="0"/>
                  <a:t>(Q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定义：从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 和动作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开始，按照策略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 执行动作，得到的折扣奖励和的期望值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zh-CN" altLang="en-US" sz="1800" dirty="0"/>
                  <a:t>是折扣因子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en-US" altLang="zh-CN"/>
          </a:p>
        </p:txBody>
      </p:sp>
      <p:pic>
        <p:nvPicPr>
          <p:cNvPr id="2" name="Picture 2" descr="Screen Shot 2023-04-30 at 1.32.02 PM">
            <a:extLst>
              <a:ext uri="{FF2B5EF4-FFF2-40B4-BE49-F238E27FC236}">
                <a16:creationId xmlns:a16="http://schemas.microsoft.com/office/drawing/2014/main" id="{632DAB31-A9E3-38A8-DEE8-2835F1CFD4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526"/>
          <a:stretch/>
        </p:blipFill>
        <p:spPr>
          <a:xfrm>
            <a:off x="5881483" y="1180577"/>
            <a:ext cx="3749534" cy="111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591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智能体 </a:t>
                </a:r>
                <a:r>
                  <a:rPr lang="en-US" altLang="zh-CN" sz="1800" dirty="0"/>
                  <a:t>(Agent)</a:t>
                </a:r>
              </a:p>
              <a:p>
                <a:pPr lvl="1" hangingPunct="1"/>
                <a:r>
                  <a:rPr lang="zh-CN" altLang="en-US" sz="1800" dirty="0"/>
                  <a:t>策略 </a:t>
                </a:r>
                <a:r>
                  <a:rPr lang="en-US" altLang="zh-CN" sz="1800" dirty="0"/>
                  <a:t>(Policy): </a:t>
                </a:r>
              </a:p>
              <a:p>
                <a:pPr lvl="2" hangingPunct="1"/>
                <a:r>
                  <a:rPr lang="zh-CN" altLang="en-US" sz="1800" dirty="0"/>
                  <a:t>确定性策略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随机性策略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给定策略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，定义其值函数 </a:t>
                </a:r>
                <a:r>
                  <a:rPr lang="en-US" altLang="zh-CN" sz="1800" dirty="0"/>
                  <a:t>(Value function):</a:t>
                </a:r>
                <a:r>
                  <a:rPr lang="zh-CN" altLang="en-US" sz="1800" dirty="0"/>
                  <a:t>  对未来奖励的某种预测值</a:t>
                </a:r>
                <a:endParaRPr lang="en-US" altLang="zh-CN" sz="1800" dirty="0"/>
              </a:p>
              <a:p>
                <a:pPr lvl="2" hangingPunct="1"/>
                <a:r>
                  <a:rPr lang="zh-CN" altLang="en-US" sz="1800" b="1" dirty="0"/>
                  <a:t>动作值函数</a:t>
                </a:r>
                <a:r>
                  <a:rPr lang="en-US" altLang="zh-CN" sz="1800" b="1" dirty="0"/>
                  <a:t>(Q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定义：从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 和动作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开始，按照策略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 执行动作，得到的折扣奖励和的期望值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zh-CN" altLang="en-US" sz="1800" dirty="0"/>
                  <a:t>是折扣因子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25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4570BA-EFE3-2D39-2AE5-D97D7206FA9A}"/>
              </a:ext>
            </a:extLst>
          </p:cNvPr>
          <p:cNvSpPr txBox="1"/>
          <p:nvPr/>
        </p:nvSpPr>
        <p:spPr>
          <a:xfrm>
            <a:off x="8227102" y="3991273"/>
            <a:ext cx="195996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累计回报 </a:t>
            </a:r>
            <a:r>
              <a:rPr lang="en-US" altLang="zh-CN" sz="1800" dirty="0">
                <a:solidFill>
                  <a:srgbClr val="FF0000"/>
                </a:solidFill>
              </a:rPr>
              <a:t>(Return)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17655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智能体 </a:t>
                </a:r>
                <a:r>
                  <a:rPr lang="en-US" altLang="zh-CN" sz="1800" dirty="0"/>
                  <a:t>(Agent)</a:t>
                </a:r>
              </a:p>
              <a:p>
                <a:pPr lvl="1" hangingPunct="1"/>
                <a:r>
                  <a:rPr lang="zh-CN" altLang="en-US" sz="1800" dirty="0"/>
                  <a:t>策略 </a:t>
                </a:r>
                <a:r>
                  <a:rPr lang="en-US" altLang="zh-CN" sz="1800" dirty="0"/>
                  <a:t>(Policy): </a:t>
                </a:r>
              </a:p>
              <a:p>
                <a:pPr lvl="2" hangingPunct="1"/>
                <a:r>
                  <a:rPr lang="zh-CN" altLang="en-US" sz="1800" dirty="0"/>
                  <a:t>确定性策略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随机性策略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值函数 </a:t>
                </a:r>
                <a:r>
                  <a:rPr lang="en-US" altLang="zh-CN" sz="1800" dirty="0"/>
                  <a:t>(Value function):</a:t>
                </a:r>
                <a:r>
                  <a:rPr lang="zh-CN" altLang="en-US" sz="1800" dirty="0"/>
                  <a:t>  </a:t>
                </a:r>
                <a:r>
                  <a:rPr lang="zh-CN" altLang="en-US" sz="1800" dirty="0">
                    <a:solidFill>
                      <a:srgbClr val="0070C0"/>
                    </a:solidFill>
                  </a:rPr>
                  <a:t>某个策略，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在某个环境下，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对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未来回报</a:t>
                </a:r>
                <a:r>
                  <a:rPr lang="zh-CN" altLang="en-US" sz="1800" dirty="0"/>
                  <a:t>的预测期望值</a:t>
                </a:r>
                <a:endParaRPr lang="en-US" altLang="zh-CN" sz="1800" dirty="0"/>
              </a:p>
              <a:p>
                <a:pPr lvl="2" hangingPunct="1"/>
                <a:r>
                  <a:rPr lang="zh-CN" altLang="en-US" sz="1800" b="1" dirty="0"/>
                  <a:t>动作值函数</a:t>
                </a:r>
                <a:r>
                  <a:rPr lang="en-US" altLang="zh-CN" sz="1800" b="1" dirty="0"/>
                  <a:t>(Q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定义：从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 和动作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开始，按照策略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 执行动作，得到的折扣奖励和的期望值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zh-CN" altLang="en-US" sz="1800" dirty="0"/>
                  <a:t>是折扣因子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26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4570BA-EFE3-2D39-2AE5-D97D7206FA9A}"/>
              </a:ext>
            </a:extLst>
          </p:cNvPr>
          <p:cNvSpPr txBox="1"/>
          <p:nvPr/>
        </p:nvSpPr>
        <p:spPr>
          <a:xfrm>
            <a:off x="8227102" y="3991273"/>
            <a:ext cx="195996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累计回报 </a:t>
            </a:r>
            <a:r>
              <a:rPr lang="en-US" altLang="zh-CN" sz="1800" dirty="0">
                <a:solidFill>
                  <a:srgbClr val="FF0000"/>
                </a:solidFill>
              </a:rPr>
              <a:t>(Return)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10061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智能体 </a:t>
                </a:r>
                <a:r>
                  <a:rPr lang="en-US" altLang="zh-CN" sz="1800" dirty="0"/>
                  <a:t>(Agent)</a:t>
                </a:r>
              </a:p>
              <a:p>
                <a:pPr lvl="1" hangingPunct="1"/>
                <a:r>
                  <a:rPr lang="zh-CN" altLang="en-US" sz="1800" dirty="0"/>
                  <a:t>策略 </a:t>
                </a:r>
                <a:r>
                  <a:rPr lang="en-US" altLang="zh-CN" sz="1800" dirty="0"/>
                  <a:t>(Policy): </a:t>
                </a:r>
              </a:p>
              <a:p>
                <a:pPr lvl="2" hangingPunct="1"/>
                <a:r>
                  <a:rPr lang="zh-CN" altLang="en-US" sz="1800" dirty="0"/>
                  <a:t>确定性策略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随机性策略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值函数 </a:t>
                </a:r>
                <a:r>
                  <a:rPr lang="en-US" altLang="zh-CN" sz="1800" dirty="0"/>
                  <a:t>(Value function):</a:t>
                </a:r>
                <a:r>
                  <a:rPr lang="zh-CN" altLang="en-US" sz="1800" dirty="0"/>
                  <a:t>  </a:t>
                </a:r>
                <a:r>
                  <a:rPr lang="zh-CN" altLang="en-US" sz="1800" dirty="0">
                    <a:solidFill>
                      <a:srgbClr val="0070C0"/>
                    </a:solidFill>
                  </a:rPr>
                  <a:t>某个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>
                    <a:solidFill>
                      <a:srgbClr val="0070C0"/>
                    </a:solidFill>
                  </a:rPr>
                  <a:t> ，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在某个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下，对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未来回报</a:t>
                </a:r>
                <a:r>
                  <a:rPr lang="zh-CN" altLang="en-US" sz="1800" dirty="0"/>
                  <a:t>的预测期望值</a:t>
                </a:r>
                <a:endParaRPr lang="en-US" altLang="zh-CN" sz="1800" dirty="0"/>
              </a:p>
              <a:p>
                <a:pPr lvl="2" hangingPunct="1"/>
                <a:r>
                  <a:rPr lang="zh-CN" altLang="en-US" sz="1800" b="1" dirty="0"/>
                  <a:t>动作值函数</a:t>
                </a:r>
                <a:r>
                  <a:rPr lang="en-US" altLang="zh-CN" sz="1800" b="1" dirty="0"/>
                  <a:t>(Q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定义：从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 和动作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开始，按照策略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 执行动作，得到的折扣奖励和的期望值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zh-CN" altLang="en-US" sz="1800" dirty="0"/>
                  <a:t>是折扣因子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27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4570BA-EFE3-2D39-2AE5-D97D7206FA9A}"/>
              </a:ext>
            </a:extLst>
          </p:cNvPr>
          <p:cNvSpPr txBox="1"/>
          <p:nvPr/>
        </p:nvSpPr>
        <p:spPr>
          <a:xfrm>
            <a:off x="8227102" y="3991273"/>
            <a:ext cx="195996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累计回报 </a:t>
            </a:r>
            <a:r>
              <a:rPr lang="en-US" altLang="zh-CN" sz="1800" dirty="0">
                <a:solidFill>
                  <a:srgbClr val="FF0000"/>
                </a:solidFill>
              </a:rPr>
              <a:t>(Return)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5805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054" y="586154"/>
                <a:ext cx="10442376" cy="3774451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智能体 </a:t>
                </a:r>
                <a:r>
                  <a:rPr lang="en-US" altLang="zh-CN" sz="1800" dirty="0"/>
                  <a:t>(Agent)</a:t>
                </a:r>
              </a:p>
              <a:p>
                <a:pPr lvl="1" hangingPunct="1"/>
                <a:r>
                  <a:rPr lang="zh-CN" altLang="en-US" sz="1800" dirty="0"/>
                  <a:t>策略 </a:t>
                </a:r>
                <a:r>
                  <a:rPr lang="en-US" altLang="zh-CN" sz="1800" dirty="0"/>
                  <a:t>(Policy): </a:t>
                </a:r>
              </a:p>
              <a:p>
                <a:pPr lvl="2" hangingPunct="1"/>
                <a:r>
                  <a:rPr lang="zh-CN" altLang="en-US" sz="1800" dirty="0"/>
                  <a:t>确定性策略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随机性策略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值函数 </a:t>
                </a:r>
                <a:r>
                  <a:rPr lang="en-US" altLang="zh-CN" sz="1800" dirty="0"/>
                  <a:t>(Value function):</a:t>
                </a:r>
                <a:r>
                  <a:rPr lang="zh-CN" altLang="en-US" sz="1800" dirty="0"/>
                  <a:t> </a:t>
                </a:r>
                <a:r>
                  <a:rPr lang="zh-CN" altLang="en-US" sz="1800" dirty="0">
                    <a:solidFill>
                      <a:srgbClr val="0070C0"/>
                    </a:solidFill>
                  </a:rPr>
                  <a:t>某个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>
                    <a:solidFill>
                      <a:srgbClr val="0070C0"/>
                    </a:solidFill>
                  </a:rPr>
                  <a:t> ，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在某个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下，对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未来回报</a:t>
                </a:r>
                <a:r>
                  <a:rPr lang="zh-CN" altLang="en-US" sz="1800" dirty="0"/>
                  <a:t>的预测期望值</a:t>
                </a:r>
                <a:endParaRPr lang="en-US" altLang="zh-CN" sz="1800" dirty="0"/>
              </a:p>
              <a:p>
                <a:pPr lvl="2" hangingPunct="1"/>
                <a:r>
                  <a:rPr lang="zh-CN" altLang="en-US" sz="1800" b="1" dirty="0"/>
                  <a:t>动作值函数</a:t>
                </a:r>
                <a:r>
                  <a:rPr lang="en-US" altLang="zh-CN" sz="1800" b="1" dirty="0"/>
                  <a:t>(Q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定义：从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 和动作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开始，按照策略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 执行动作，得到的折扣奖励和的期望值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zh-CN" altLang="en-US" sz="1800" dirty="0"/>
                  <a:t>是折扣因子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" y="586154"/>
                <a:ext cx="10442376" cy="3774451"/>
              </a:xfrm>
              <a:prstGeom prst="rect">
                <a:avLst/>
              </a:prstGeom>
              <a:blipFill>
                <a:blip r:embed="rId3"/>
                <a:stretch>
                  <a:fillRect l="-365" b="-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28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4570BA-EFE3-2D39-2AE5-D97D7206FA9A}"/>
              </a:ext>
            </a:extLst>
          </p:cNvPr>
          <p:cNvSpPr txBox="1"/>
          <p:nvPr/>
        </p:nvSpPr>
        <p:spPr>
          <a:xfrm>
            <a:off x="8227102" y="3991273"/>
            <a:ext cx="195996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累计回报 </a:t>
            </a:r>
            <a:r>
              <a:rPr lang="en-US" altLang="zh-CN" sz="1800" dirty="0">
                <a:solidFill>
                  <a:srgbClr val="FF0000"/>
                </a:solidFill>
              </a:rPr>
              <a:t>(Return)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6838ED-AF8F-D341-4E6F-58E879135251}"/>
              </a:ext>
            </a:extLst>
          </p:cNvPr>
          <p:cNvSpPr txBox="1"/>
          <p:nvPr/>
        </p:nvSpPr>
        <p:spPr>
          <a:xfrm>
            <a:off x="3047172" y="4765020"/>
            <a:ext cx="609765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2" hangingPunct="1"/>
            <a:r>
              <a:rPr lang="en-US" altLang="zh-CN" sz="1800" b="1" dirty="0">
                <a:solidFill>
                  <a:srgbClr val="7030A0"/>
                </a:solidFill>
              </a:rPr>
              <a:t>Q1</a:t>
            </a:r>
            <a:r>
              <a:rPr lang="zh-CN" altLang="en-US" sz="1800" b="1" dirty="0">
                <a:solidFill>
                  <a:srgbClr val="7030A0"/>
                </a:solidFill>
              </a:rPr>
              <a:t>：为什么值函数定义中要使用折扣因子？</a:t>
            </a:r>
            <a:endParaRPr lang="en-US" altLang="zh-CN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8030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054" y="586154"/>
                <a:ext cx="10442376" cy="3774451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智能体 </a:t>
                </a:r>
                <a:r>
                  <a:rPr lang="en-US" altLang="zh-CN" sz="1800" dirty="0"/>
                  <a:t>(Agent)</a:t>
                </a:r>
              </a:p>
              <a:p>
                <a:pPr lvl="1" hangingPunct="1"/>
                <a:r>
                  <a:rPr lang="zh-CN" altLang="en-US" sz="1800" dirty="0"/>
                  <a:t>策略 </a:t>
                </a:r>
                <a:r>
                  <a:rPr lang="en-US" altLang="zh-CN" sz="1800" dirty="0"/>
                  <a:t>(Policy): </a:t>
                </a:r>
              </a:p>
              <a:p>
                <a:pPr lvl="2" hangingPunct="1"/>
                <a:r>
                  <a:rPr lang="zh-CN" altLang="en-US" sz="1800" dirty="0"/>
                  <a:t>确定性策略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随机性策略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值函数 </a:t>
                </a:r>
                <a:r>
                  <a:rPr lang="en-US" altLang="zh-CN" sz="1800" dirty="0"/>
                  <a:t>(Value function):</a:t>
                </a:r>
                <a:r>
                  <a:rPr lang="zh-CN" altLang="en-US" sz="1800" dirty="0"/>
                  <a:t> </a:t>
                </a:r>
                <a:r>
                  <a:rPr lang="zh-CN" altLang="en-US" sz="1800" dirty="0">
                    <a:solidFill>
                      <a:srgbClr val="0070C0"/>
                    </a:solidFill>
                  </a:rPr>
                  <a:t>某个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>
                    <a:solidFill>
                      <a:srgbClr val="0070C0"/>
                    </a:solidFill>
                  </a:rPr>
                  <a:t> ，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在某个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下，对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未来回报</a:t>
                </a:r>
                <a:r>
                  <a:rPr lang="zh-CN" altLang="en-US" sz="1800" dirty="0"/>
                  <a:t>的预测期望值</a:t>
                </a:r>
                <a:endParaRPr lang="en-US" altLang="zh-CN" sz="1800" dirty="0"/>
              </a:p>
              <a:p>
                <a:pPr lvl="2" hangingPunct="1"/>
                <a:r>
                  <a:rPr lang="zh-CN" altLang="en-US" sz="1800" b="1" dirty="0"/>
                  <a:t>动作值函数</a:t>
                </a:r>
                <a:r>
                  <a:rPr lang="en-US" altLang="zh-CN" sz="1800" b="1" dirty="0"/>
                  <a:t>(Q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定义：从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 和动作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开始，按照策略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 执行动作，得到的折扣奖励和的期望值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zh-CN" altLang="en-US" sz="1800" dirty="0"/>
                  <a:t>是折扣因子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" y="586154"/>
                <a:ext cx="10442376" cy="3774451"/>
              </a:xfrm>
              <a:prstGeom prst="rect">
                <a:avLst/>
              </a:prstGeom>
              <a:blipFill>
                <a:blip r:embed="rId3"/>
                <a:stretch>
                  <a:fillRect l="-365" b="-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29</a:t>
            </a:fld>
            <a:endParaRPr lang="en-US" altLang="zh-CN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4570BA-EFE3-2D39-2AE5-D97D7206FA9A}"/>
              </a:ext>
            </a:extLst>
          </p:cNvPr>
          <p:cNvSpPr txBox="1"/>
          <p:nvPr/>
        </p:nvSpPr>
        <p:spPr>
          <a:xfrm>
            <a:off x="8227102" y="3991273"/>
            <a:ext cx="195996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</a:rPr>
              <a:t>累计回报 </a:t>
            </a:r>
            <a:r>
              <a:rPr lang="en-US" altLang="zh-CN" sz="1800" dirty="0">
                <a:solidFill>
                  <a:srgbClr val="FF0000"/>
                </a:solidFill>
              </a:rPr>
              <a:t>(Return)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6838ED-AF8F-D341-4E6F-58E879135251}"/>
              </a:ext>
            </a:extLst>
          </p:cNvPr>
          <p:cNvSpPr txBox="1"/>
          <p:nvPr/>
        </p:nvSpPr>
        <p:spPr>
          <a:xfrm>
            <a:off x="927788" y="4883970"/>
            <a:ext cx="1059828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2" indent="0" hangingPunct="1"/>
            <a:r>
              <a:rPr lang="en-US" altLang="zh-CN" sz="1800" b="1" dirty="0">
                <a:solidFill>
                  <a:srgbClr val="7030A0"/>
                </a:solidFill>
              </a:rPr>
              <a:t>Q1</a:t>
            </a:r>
            <a:r>
              <a:rPr lang="zh-CN" altLang="en-US" sz="1800" b="1" dirty="0">
                <a:solidFill>
                  <a:srgbClr val="7030A0"/>
                </a:solidFill>
              </a:rPr>
              <a:t>：为什么值函数定义中要使用折扣因子？</a:t>
            </a:r>
            <a:endParaRPr lang="en-US" altLang="zh-CN" b="1" dirty="0">
              <a:solidFill>
                <a:srgbClr val="7030A0"/>
              </a:solidFill>
            </a:endParaRPr>
          </a:p>
          <a:p>
            <a:pPr marL="285750" lvl="2" indent="-285750" hangingPunct="1"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chemeClr val="tx1"/>
                </a:solidFill>
              </a:rPr>
              <a:t>权衡当前奖励和未来奖励</a:t>
            </a:r>
            <a:r>
              <a:rPr lang="zh-CN" altLang="en-US" sz="1800" dirty="0">
                <a:solidFill>
                  <a:schemeClr val="tx1"/>
                </a:solidFill>
              </a:rPr>
              <a:t>：</a:t>
            </a:r>
            <a:r>
              <a:rPr lang="zh-CN" altLang="en-US" dirty="0">
                <a:solidFill>
                  <a:schemeClr val="tx1"/>
                </a:solidFill>
              </a:rPr>
              <a:t>给予较早的奖励更高的权重，降低对遥远未来的依赖。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lvl="2" indent="-285750" hangingPunct="1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</a:rPr>
              <a:t>可以确保未来的奖励被指数式地缩减，从而防止价值函数无穷大，</a:t>
            </a:r>
            <a:r>
              <a:rPr lang="zh-CN" altLang="en-US" b="1" dirty="0">
                <a:solidFill>
                  <a:schemeClr val="tx1"/>
                </a:solidFill>
              </a:rPr>
              <a:t>保证算法的稳定性和收敛性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endParaRPr lang="en-US" altLang="zh-C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3028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17" name="小标题"/>
          <p:cNvSpPr txBox="1"/>
          <p:nvPr/>
        </p:nvSpPr>
        <p:spPr>
          <a:xfrm>
            <a:off x="1434296" y="1250211"/>
            <a:ext cx="8822680" cy="125136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RL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简介：值函数，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TD,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Q-learning,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REINFORCE,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A2C,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PPO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与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区别</a:t>
            </a:r>
            <a:endParaRPr lang="en-US" altLang="zh-CN" sz="1333" dirty="0">
              <a:solidFill>
                <a:schemeClr val="tx1"/>
              </a:solidFill>
            </a:endParaRPr>
          </a:p>
          <a:p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MCTS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en-US" altLang="zh-CN"/>
          </a:p>
        </p:txBody>
      </p:sp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01145D6E-E835-5F74-D774-9F891081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1527214-9216-9D1F-7D4D-5ADDA31EF580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5" name="小标题">
            <a:extLst>
              <a:ext uri="{FF2B5EF4-FFF2-40B4-BE49-F238E27FC236}">
                <a16:creationId xmlns:a16="http://schemas.microsoft.com/office/drawing/2014/main" id="{A5AE0DFC-4CBF-2E81-375B-C70D0EB7A0B1}"/>
              </a:ext>
            </a:extLst>
          </p:cNvPr>
          <p:cNvSpPr txBox="1"/>
          <p:nvPr/>
        </p:nvSpPr>
        <p:spPr>
          <a:xfrm>
            <a:off x="1434296" y="5074310"/>
            <a:ext cx="8822680" cy="89255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3</a:t>
            </a:r>
            <a:r>
              <a:rPr lang="zh-CN" altLang="en-US" sz="1600" dirty="0">
                <a:solidFill>
                  <a:schemeClr val="tx1"/>
                </a:solidFill>
              </a:rPr>
              <a:t>节</a:t>
            </a:r>
            <a:r>
              <a:rPr lang="en-US" altLang="zh-CN" sz="1600" dirty="0">
                <a:solidFill>
                  <a:schemeClr val="tx1"/>
                </a:solidFill>
              </a:rPr>
              <a:t>:</a:t>
            </a:r>
            <a:r>
              <a:rPr lang="zh-CN" altLang="en-US" sz="1600" dirty="0">
                <a:solidFill>
                  <a:schemeClr val="tx1"/>
                </a:solidFill>
              </a:rPr>
              <a:t> 面向通用决策场景的 </a:t>
            </a:r>
            <a:r>
              <a:rPr lang="en-US" altLang="zh-CN" sz="1600" dirty="0">
                <a:solidFill>
                  <a:schemeClr val="tx1"/>
                </a:solidFill>
              </a:rPr>
              <a:t>MCTS+RL </a:t>
            </a:r>
            <a:r>
              <a:rPr lang="zh-CN" altLang="en-US" sz="1600" dirty="0">
                <a:solidFill>
                  <a:schemeClr val="tx1"/>
                </a:solidFill>
              </a:rPr>
              <a:t>基准框架</a:t>
            </a:r>
            <a:r>
              <a:rPr lang="en-US" altLang="zh-CN" sz="1600" dirty="0">
                <a:solidFill>
                  <a:schemeClr val="tx1"/>
                </a:solidFill>
              </a:rPr>
              <a:t>: </a:t>
            </a:r>
            <a:r>
              <a:rPr lang="en-US" altLang="zh-CN" sz="1600" dirty="0" err="1">
                <a:solidFill>
                  <a:schemeClr val="tx1"/>
                </a:solidFill>
              </a:rPr>
              <a:t>LightZero</a:t>
            </a:r>
            <a:r>
              <a:rPr lang="zh-CN" altLang="en-US" sz="1600" dirty="0">
                <a:solidFill>
                  <a:schemeClr val="tx1"/>
                </a:solidFill>
              </a:rPr>
              <a:t> 及其改进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400" dirty="0" err="1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400" dirty="0" err="1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400" dirty="0" err="1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400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</p:spTree>
  </p:cSld>
  <p:clrMapOvr>
    <a:masterClrMapping/>
  </p:clrMapOvr>
  <p:transition spd="med" advTm="25898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智能体 </a:t>
                </a:r>
                <a:r>
                  <a:rPr lang="en-US" altLang="zh-CN" sz="1800" dirty="0"/>
                  <a:t>(Agent)</a:t>
                </a:r>
              </a:p>
              <a:p>
                <a:pPr lvl="1" hangingPunct="1"/>
                <a:r>
                  <a:rPr lang="zh-CN" altLang="en-US" sz="1800" dirty="0"/>
                  <a:t>策略 </a:t>
                </a:r>
                <a:r>
                  <a:rPr lang="en-US" altLang="zh-CN" sz="1800" dirty="0"/>
                  <a:t>(Policy): </a:t>
                </a:r>
              </a:p>
              <a:p>
                <a:pPr lvl="2" hangingPunct="1"/>
                <a:r>
                  <a:rPr lang="zh-CN" altLang="en-US" sz="1800" dirty="0"/>
                  <a:t>确定性策略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随机性策略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值函数 </a:t>
                </a:r>
                <a:r>
                  <a:rPr lang="en-US" altLang="zh-CN" sz="1800" dirty="0"/>
                  <a:t>(Value function):</a:t>
                </a:r>
              </a:p>
              <a:p>
                <a:pPr lvl="2" hangingPunct="1"/>
                <a:r>
                  <a:rPr lang="zh-CN" altLang="en-US" sz="1800" b="1" dirty="0"/>
                  <a:t>动作值函数</a:t>
                </a:r>
                <a:r>
                  <a:rPr lang="en-US" altLang="zh-CN" sz="1800" b="1" dirty="0"/>
                  <a:t>(Q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从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state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和动作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sz="1800" dirty="0"/>
                  <a:t>开始，按照策略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执行动作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b="1" dirty="0"/>
                  <a:t>状态值函数</a:t>
                </a:r>
                <a:r>
                  <a:rPr lang="en-US" altLang="zh-CN" sz="1800" b="1" dirty="0"/>
                  <a:t>(V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从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state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sz="1800" dirty="0"/>
                  <a:t>开始，按照策略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执行动作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76173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智能体 </a:t>
                </a:r>
                <a:r>
                  <a:rPr lang="en-US" altLang="zh-CN" sz="1800" dirty="0"/>
                  <a:t>(Agent)</a:t>
                </a:r>
              </a:p>
              <a:p>
                <a:pPr lvl="1" hangingPunct="1"/>
                <a:r>
                  <a:rPr lang="zh-CN" altLang="en-US" sz="1800" dirty="0"/>
                  <a:t>策略 </a:t>
                </a:r>
                <a:r>
                  <a:rPr lang="en-US" altLang="zh-CN" sz="1800" dirty="0"/>
                  <a:t>(Policy): </a:t>
                </a:r>
              </a:p>
              <a:p>
                <a:pPr lvl="2" hangingPunct="1"/>
                <a:r>
                  <a:rPr lang="zh-CN" altLang="en-US" sz="1800" dirty="0"/>
                  <a:t>确定性策略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随机性策略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值函数 </a:t>
                </a:r>
                <a:r>
                  <a:rPr lang="en-US" altLang="zh-CN" sz="1800" dirty="0"/>
                  <a:t>(Value function):</a:t>
                </a:r>
              </a:p>
              <a:p>
                <a:pPr lvl="2" hangingPunct="1"/>
                <a:r>
                  <a:rPr lang="zh-CN" altLang="en-US" sz="1800" b="1" dirty="0"/>
                  <a:t>动作值函数</a:t>
                </a:r>
                <a:r>
                  <a:rPr lang="en-US" altLang="zh-CN" sz="1800" b="1" dirty="0"/>
                  <a:t>(Q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从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state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和动作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sz="1800" dirty="0"/>
                  <a:t>开始，按照策略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执行动作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zh-CN" altLang="en-US" sz="1800" b="1" dirty="0"/>
                  <a:t>状态值函数</a:t>
                </a:r>
                <a:r>
                  <a:rPr lang="en-US" altLang="zh-CN" sz="1800" b="1" dirty="0"/>
                  <a:t>(V</a:t>
                </a:r>
                <a:r>
                  <a:rPr lang="zh-CN" altLang="en-US" sz="1800" b="1" dirty="0"/>
                  <a:t>函数</a:t>
                </a:r>
                <a:r>
                  <a:rPr lang="en-US" altLang="zh-CN" sz="1800" b="1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从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state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s</a:t>
                </a:r>
                <a:r>
                  <a:rPr lang="zh-CN" altLang="en-US" sz="1800" dirty="0"/>
                  <a:t>开始，按照策略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执行动作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42A0771-B687-2D51-53E1-500C1A81AE66}"/>
                  </a:ext>
                </a:extLst>
              </p:cNvPr>
              <p:cNvSpPr txBox="1"/>
              <p:nvPr/>
            </p:nvSpPr>
            <p:spPr>
              <a:xfrm>
                <a:off x="2571100" y="5473801"/>
                <a:ext cx="6950587" cy="369332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lvl="2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742A0771-B687-2D51-53E1-500C1A81A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100" y="5473801"/>
                <a:ext cx="6950587" cy="369332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85562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9233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Bellman equation</a:t>
            </a:r>
          </a:p>
          <a:p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  <a:p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智能体 </a:t>
                </a:r>
                <a:r>
                  <a:rPr lang="en-US" altLang="zh-CN" sz="1800" dirty="0">
                    <a:solidFill>
                      <a:srgbClr val="0070C0"/>
                    </a:solidFill>
                  </a:rPr>
                  <a:t>(Agent)</a:t>
                </a:r>
              </a:p>
              <a:p>
                <a:pPr lvl="1" hangingPunct="1"/>
                <a:r>
                  <a:rPr lang="zh-CN" altLang="en-US" sz="1800" dirty="0"/>
                  <a:t>值函数</a:t>
                </a:r>
                <a:r>
                  <a:rPr lang="en-US" altLang="zh-CN" sz="1800" dirty="0"/>
                  <a:t>(Value function):</a:t>
                </a:r>
                <a:r>
                  <a:rPr lang="zh-CN" altLang="en-US" sz="1800" dirty="0"/>
                  <a:t> 对未来奖励的预测</a:t>
                </a:r>
                <a:endParaRPr lang="en-US" altLang="zh-CN" sz="1800" dirty="0"/>
              </a:p>
              <a:p>
                <a:pPr lvl="2" hangingPunct="1"/>
                <a:r>
                  <a:rPr lang="en-US" altLang="zh-CN" sz="1800" b="1" i="1" dirty="0"/>
                  <a:t>Q</a:t>
                </a:r>
                <a:r>
                  <a:rPr lang="zh-CN" altLang="en-US" sz="1800" b="1" i="1" dirty="0"/>
                  <a:t>值函数</a:t>
                </a:r>
                <a:r>
                  <a:rPr lang="zh-CN" altLang="en-US" sz="1800" dirty="0"/>
                  <a:t>定义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从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和动作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开始，按照策略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执行动作，使用折扣因子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lvl="2" hangingPunct="1"/>
                <a:r>
                  <a:rPr lang="en-US" altLang="zh-CN" sz="1800" b="1" i="1" dirty="0"/>
                  <a:t>V</a:t>
                </a:r>
                <a:r>
                  <a:rPr lang="zh-CN" altLang="en-US" sz="1800" b="1" i="1" dirty="0"/>
                  <a:t>值函数</a:t>
                </a:r>
                <a:r>
                  <a:rPr lang="zh-CN" altLang="en-US" sz="1800" dirty="0"/>
                  <a:t>定义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从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开始，按照策略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执行动作，使用折扣因子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1800" dirty="0"/>
              </a:p>
              <a:p>
                <a:pPr hangingPunct="1"/>
                <a:r>
                  <a:rPr lang="en-US" altLang="zh-CN" sz="1800" dirty="0">
                    <a:effectLst/>
                    <a:latin typeface="Helvetica" pitchFamily="2" charset="0"/>
                  </a:rPr>
                  <a:t>Bellman equation</a:t>
                </a:r>
              </a:p>
              <a:p>
                <a:pPr lvl="1" hangingPunct="1"/>
                <a:r>
                  <a:rPr lang="zh-CN" altLang="en-US" sz="1800" dirty="0">
                    <a:effectLst/>
                    <a:latin typeface="Helvetica" pitchFamily="2" charset="0"/>
                  </a:rPr>
                  <a:t>描述当前时刻的</a:t>
                </a:r>
                <a:r>
                  <a:rPr lang="en-US" altLang="zh-CN" sz="1800" dirty="0">
                    <a:effectLst/>
                    <a:latin typeface="Helvetica" pitchFamily="2" charset="0"/>
                  </a:rPr>
                  <a:t>Q/V</a:t>
                </a:r>
                <a:r>
                  <a:rPr lang="zh-CN" altLang="en-US" sz="1800" dirty="0">
                    <a:latin typeface="Helvetica" pitchFamily="2" charset="0"/>
                  </a:rPr>
                  <a:t>值与下一时刻的</a:t>
                </a:r>
                <a:r>
                  <a:rPr lang="en-US" altLang="zh-CN" sz="1800" dirty="0">
                    <a:latin typeface="Helvetica" pitchFamily="2" charset="0"/>
                  </a:rPr>
                  <a:t>Q/V</a:t>
                </a:r>
                <a:r>
                  <a:rPr lang="zh-CN" altLang="en-US" sz="1800" dirty="0">
                    <a:latin typeface="Helvetica" pitchFamily="2" charset="0"/>
                  </a:rPr>
                  <a:t>值之间的递推变换关系</a:t>
                </a:r>
                <a:endParaRPr lang="en-US" altLang="zh-CN" sz="1800" dirty="0">
                  <a:latin typeface="Helvetica" pitchFamily="2" charset="0"/>
                </a:endParaRPr>
              </a:p>
              <a:p>
                <a:pPr lvl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altLang="zh-CN" sz="1800" dirty="0"/>
              </a:p>
              <a:p>
                <a:pPr lvl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 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zh-CN" alt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altLang="zh-CN" sz="1800" dirty="0"/>
              </a:p>
              <a:p>
                <a:pPr lvl="1" hangingPunct="1"/>
                <a:endParaRPr lang="en-US" altLang="zh-CN" sz="1800" dirty="0"/>
              </a:p>
              <a:p>
                <a:pPr lvl="1" hangingPunct="1"/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4" y="586154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880161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Bellman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Optimal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equation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154" y="1051993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/>
                  <a:t>最优值函数 </a:t>
                </a:r>
                <a:r>
                  <a:rPr lang="en-US" altLang="zh-CN" sz="1800" dirty="0"/>
                  <a:t>(Optimal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Value function):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1" hangingPunct="1"/>
                <a:r>
                  <a:rPr lang="zh-CN" altLang="en-US" sz="1800" dirty="0">
                    <a:solidFill>
                      <a:srgbClr val="FF0000"/>
                    </a:solidFill>
                  </a:rPr>
                  <a:t>最优策略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zh-CN" alt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对应的值函数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 lvl="1" hangingPunct="1"/>
                <a:r>
                  <a:rPr lang="zh-CN" altLang="en-US" sz="1800" dirty="0"/>
                  <a:t>从任意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和动作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开始，对应的</a:t>
                </a:r>
                <a:r>
                  <a:rPr lang="en-US" altLang="zh-CN" sz="1800" dirty="0"/>
                  <a:t>Q</a:t>
                </a:r>
                <a:r>
                  <a:rPr lang="zh-CN" altLang="en-US" sz="1800" dirty="0"/>
                  <a:t>值都是（在所有策略中）可以得到的最大值，这样的值函数称为最优值函数</a:t>
                </a:r>
                <a:endParaRPr lang="en-US" altLang="zh-CN" sz="1800" dirty="0"/>
              </a:p>
              <a:p>
                <a:pPr lvl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>
                    <a:solidFill>
                      <a:srgbClr val="0070C0"/>
                    </a:solidFill>
                    <a:effectLst/>
                    <a:latin typeface="Helvetica" pitchFamily="2" charset="0"/>
                  </a:rPr>
                  <a:t>如果已知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0070C0"/>
                    </a:solidFill>
                    <a:effectLst/>
                    <a:latin typeface="Helvetica" pitchFamily="2" charset="0"/>
                  </a:rPr>
                  <a:t>，可以从中</a:t>
                </a:r>
                <a:r>
                  <a:rPr lang="zh-CN" altLang="en-US" sz="1800" b="1" dirty="0">
                    <a:solidFill>
                      <a:srgbClr val="0070C0"/>
                    </a:solidFill>
                    <a:effectLst/>
                    <a:latin typeface="Helvetica" pitchFamily="2" charset="0"/>
                  </a:rPr>
                  <a:t>提取</a:t>
                </a:r>
                <a:r>
                  <a:rPr lang="zh-CN" altLang="en-US" sz="1800" dirty="0">
                    <a:solidFill>
                      <a:srgbClr val="0070C0"/>
                    </a:solidFill>
                    <a:effectLst/>
                    <a:latin typeface="Helvetica" pitchFamily="2" charset="0"/>
                  </a:rPr>
                  <a:t>得到最优策略：</a:t>
                </a:r>
                <a:endParaRPr lang="en-US" altLang="zh-CN" sz="1800" dirty="0">
                  <a:solidFill>
                    <a:srgbClr val="0070C0"/>
                  </a:solidFill>
                  <a:effectLst/>
                  <a:latin typeface="Helvetica" pitchFamily="2" charset="0"/>
                </a:endParaRPr>
              </a:p>
              <a:p>
                <a:pPr lvl="2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r>
                  <a:rPr lang="en-US" altLang="zh-CN" sz="1800" dirty="0">
                    <a:effectLst/>
                    <a:latin typeface="Helvetica" pitchFamily="2" charset="0"/>
                  </a:rPr>
                  <a:t>Bellman optimal</a:t>
                </a:r>
                <a:r>
                  <a:rPr lang="zh-CN" altLang="en-US" sz="1800" dirty="0">
                    <a:effectLst/>
                    <a:latin typeface="Helvetica" pitchFamily="2" charset="0"/>
                  </a:rPr>
                  <a:t> </a:t>
                </a:r>
                <a:r>
                  <a:rPr lang="en-US" altLang="zh-CN" sz="1800" dirty="0">
                    <a:effectLst/>
                    <a:latin typeface="Helvetica" pitchFamily="2" charset="0"/>
                  </a:rPr>
                  <a:t>equation</a:t>
                </a:r>
              </a:p>
              <a:p>
                <a:pPr lvl="1" hangingPunct="1"/>
                <a:r>
                  <a:rPr lang="zh-CN" altLang="en-US" sz="1800" dirty="0">
                    <a:effectLst/>
                    <a:latin typeface="Helvetica" pitchFamily="2" charset="0"/>
                  </a:rPr>
                  <a:t>当前时刻的</a:t>
                </a:r>
                <a:r>
                  <a:rPr lang="zh-CN" altLang="en-US" sz="1800" dirty="0">
                    <a:latin typeface="Helvetica" pitchFamily="2" charset="0"/>
                  </a:rPr>
                  <a:t>最优</a:t>
                </a:r>
                <a:r>
                  <a:rPr lang="en-US" altLang="zh-CN" sz="1800" dirty="0">
                    <a:effectLst/>
                    <a:latin typeface="Helvetica" pitchFamily="2" charset="0"/>
                  </a:rPr>
                  <a:t>Q</a:t>
                </a:r>
                <a:r>
                  <a:rPr lang="zh-CN" altLang="en-US" sz="1800" dirty="0">
                    <a:latin typeface="Helvetica" pitchFamily="2" charset="0"/>
                  </a:rPr>
                  <a:t>值与下一时刻的最优</a:t>
                </a:r>
                <a:r>
                  <a:rPr lang="en-US" altLang="zh-CN" sz="1800" dirty="0">
                    <a:latin typeface="Helvetica" pitchFamily="2" charset="0"/>
                  </a:rPr>
                  <a:t>Q</a:t>
                </a:r>
                <a:r>
                  <a:rPr lang="zh-CN" altLang="en-US" sz="1800" dirty="0">
                    <a:latin typeface="Helvetica" pitchFamily="2" charset="0"/>
                  </a:rPr>
                  <a:t>值的递推变换关系</a:t>
                </a:r>
                <a:endParaRPr lang="en-US" altLang="zh-CN" sz="1800" dirty="0">
                  <a:latin typeface="Helvetica" pitchFamily="2" charset="0"/>
                </a:endParaRPr>
              </a:p>
              <a:p>
                <a:pPr lvl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CN" alt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limLow>
                              <m:limLow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（</a:t>
                </a:r>
                <a:r>
                  <a:rPr lang="en-US" altLang="zh-CN" sz="1800" dirty="0"/>
                  <a:t>DQN</a:t>
                </a:r>
                <a:r>
                  <a:rPr lang="zh-CN" altLang="en-US" sz="1800" dirty="0"/>
                  <a:t> 算法的核心理论）</a:t>
                </a:r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54" y="1051993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31BCE8-2614-B33D-2D7E-EFE284F412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897227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Bellman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Optimal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equation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154" y="1051993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/>
                  <a:t>最优值函数 </a:t>
                </a:r>
                <a:r>
                  <a:rPr lang="en-US" altLang="zh-CN" sz="1800" dirty="0"/>
                  <a:t>(Optimal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Value function):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1" hangingPunct="1"/>
                <a:r>
                  <a:rPr lang="zh-CN" altLang="en-US" sz="1800" dirty="0">
                    <a:solidFill>
                      <a:srgbClr val="FF0000"/>
                    </a:solidFill>
                  </a:rPr>
                  <a:t>最优策略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zh-CN" alt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对应的值函数</a:t>
                </a:r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 lvl="1" hangingPunct="1"/>
                <a:r>
                  <a:rPr lang="zh-CN" altLang="en-US" sz="1800" dirty="0"/>
                  <a:t>从任意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和动作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开始，对应的</a:t>
                </a:r>
                <a:r>
                  <a:rPr lang="en-US" altLang="zh-CN" sz="1800" dirty="0"/>
                  <a:t>Q</a:t>
                </a:r>
                <a:r>
                  <a:rPr lang="zh-CN" altLang="en-US" sz="1800" dirty="0"/>
                  <a:t>值都是（在所有策略中）可以得到的最大值，这样的值函数称为最优值函数</a:t>
                </a:r>
                <a:endParaRPr lang="en-US" altLang="zh-CN" sz="1800" dirty="0"/>
              </a:p>
              <a:p>
                <a:pPr lvl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>
                    <a:solidFill>
                      <a:srgbClr val="0070C0"/>
                    </a:solidFill>
                    <a:effectLst/>
                    <a:latin typeface="Helvetica" pitchFamily="2" charset="0"/>
                  </a:rPr>
                  <a:t>如果已知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0070C0"/>
                    </a:solidFill>
                    <a:effectLst/>
                    <a:latin typeface="Helvetica" pitchFamily="2" charset="0"/>
                  </a:rPr>
                  <a:t>，可以从中</a:t>
                </a:r>
                <a:r>
                  <a:rPr lang="zh-CN" altLang="en-US" sz="1800" b="1" dirty="0">
                    <a:solidFill>
                      <a:srgbClr val="0070C0"/>
                    </a:solidFill>
                    <a:effectLst/>
                    <a:latin typeface="Helvetica" pitchFamily="2" charset="0"/>
                  </a:rPr>
                  <a:t>提取</a:t>
                </a:r>
                <a:r>
                  <a:rPr lang="zh-CN" altLang="en-US" sz="1800" dirty="0">
                    <a:solidFill>
                      <a:srgbClr val="0070C0"/>
                    </a:solidFill>
                    <a:effectLst/>
                    <a:latin typeface="Helvetica" pitchFamily="2" charset="0"/>
                  </a:rPr>
                  <a:t>得到最优策略：</a:t>
                </a:r>
                <a:endParaRPr lang="en-US" altLang="zh-CN" sz="1800" dirty="0">
                  <a:solidFill>
                    <a:srgbClr val="0070C0"/>
                  </a:solidFill>
                  <a:effectLst/>
                  <a:latin typeface="Helvetica" pitchFamily="2" charset="0"/>
                </a:endParaRPr>
              </a:p>
              <a:p>
                <a:pPr lvl="2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</m:oMath>
                </a14:m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r>
                  <a:rPr lang="en-US" altLang="zh-CN" sz="1800" dirty="0">
                    <a:effectLst/>
                    <a:latin typeface="Helvetica" pitchFamily="2" charset="0"/>
                  </a:rPr>
                  <a:t>Bellman optimal</a:t>
                </a:r>
                <a:r>
                  <a:rPr lang="zh-CN" altLang="en-US" sz="1800" dirty="0">
                    <a:effectLst/>
                    <a:latin typeface="Helvetica" pitchFamily="2" charset="0"/>
                  </a:rPr>
                  <a:t> </a:t>
                </a:r>
                <a:r>
                  <a:rPr lang="en-US" altLang="zh-CN" sz="1800" dirty="0">
                    <a:effectLst/>
                    <a:latin typeface="Helvetica" pitchFamily="2" charset="0"/>
                  </a:rPr>
                  <a:t>equation</a:t>
                </a:r>
              </a:p>
              <a:p>
                <a:pPr lvl="1" hangingPunct="1"/>
                <a:r>
                  <a:rPr lang="zh-CN" altLang="en-US" sz="1800" dirty="0">
                    <a:effectLst/>
                    <a:latin typeface="Helvetica" pitchFamily="2" charset="0"/>
                  </a:rPr>
                  <a:t>当前时刻的</a:t>
                </a:r>
                <a:r>
                  <a:rPr lang="zh-CN" altLang="en-US" sz="1800" dirty="0">
                    <a:latin typeface="Helvetica" pitchFamily="2" charset="0"/>
                  </a:rPr>
                  <a:t>最优</a:t>
                </a:r>
                <a:r>
                  <a:rPr lang="en-US" altLang="zh-CN" sz="1800" dirty="0">
                    <a:effectLst/>
                    <a:latin typeface="Helvetica" pitchFamily="2" charset="0"/>
                  </a:rPr>
                  <a:t>Q</a:t>
                </a:r>
                <a:r>
                  <a:rPr lang="zh-CN" altLang="en-US" sz="1800" dirty="0">
                    <a:latin typeface="Helvetica" pitchFamily="2" charset="0"/>
                  </a:rPr>
                  <a:t>值与下一时刻的最优</a:t>
                </a:r>
                <a:r>
                  <a:rPr lang="en-US" altLang="zh-CN" sz="1800" dirty="0">
                    <a:latin typeface="Helvetica" pitchFamily="2" charset="0"/>
                  </a:rPr>
                  <a:t>Q</a:t>
                </a:r>
                <a:r>
                  <a:rPr lang="zh-CN" altLang="en-US" sz="1800" dirty="0">
                    <a:latin typeface="Helvetica" pitchFamily="2" charset="0"/>
                  </a:rPr>
                  <a:t>值的递推变换关系</a:t>
                </a:r>
                <a:endParaRPr lang="en-US" altLang="zh-CN" sz="1800" dirty="0">
                  <a:latin typeface="Helvetica" pitchFamily="2" charset="0"/>
                </a:endParaRPr>
              </a:p>
              <a:p>
                <a:pPr lvl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zh-CN" alt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limLow>
                              <m:limLow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a:rPr lang="en-US" altLang="zh-CN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zh-CN" alt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（</a:t>
                </a:r>
                <a:r>
                  <a:rPr lang="en-US" altLang="zh-CN" sz="1800" dirty="0"/>
                  <a:t>DQN</a:t>
                </a:r>
                <a:r>
                  <a:rPr lang="zh-CN" altLang="en-US" sz="1800" dirty="0"/>
                  <a:t> 算法的核心理论）</a:t>
                </a:r>
                <a:endParaRPr lang="en-US" altLang="zh-CN" sz="1800" dirty="0"/>
              </a:p>
              <a:p>
                <a:pPr lvl="1" hangingPunct="1"/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54" y="1051993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031BCE8-2614-B33D-2D7E-EFE284F412A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7A00D5D-B87C-0BAC-D82C-9B817E6F1884}"/>
                  </a:ext>
                </a:extLst>
              </p:cNvPr>
              <p:cNvSpPr txBox="1"/>
              <p:nvPr/>
            </p:nvSpPr>
            <p:spPr>
              <a:xfrm>
                <a:off x="6094344" y="4822380"/>
                <a:ext cx="6097656" cy="3937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7A00D5D-B87C-0BAC-D82C-9B817E6F1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344" y="4822380"/>
                <a:ext cx="6097656" cy="393762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左右箭头 5">
            <a:extLst>
              <a:ext uri="{FF2B5EF4-FFF2-40B4-BE49-F238E27FC236}">
                <a16:creationId xmlns:a16="http://schemas.microsoft.com/office/drawing/2014/main" id="{AC581E01-8757-C9DD-A964-B603FB8B2B9C}"/>
              </a:ext>
            </a:extLst>
          </p:cNvPr>
          <p:cNvSpPr/>
          <p:nvPr/>
        </p:nvSpPr>
        <p:spPr>
          <a:xfrm>
            <a:off x="5943342" y="4909930"/>
            <a:ext cx="884582" cy="218661"/>
          </a:xfrm>
          <a:prstGeom prst="left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08059810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简介：值函数的表征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7059" y="1344598"/>
                <a:ext cx="6096000" cy="4990219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800" b="1" dirty="0">
                    <a:solidFill>
                      <a:srgbClr val="0070C0"/>
                    </a:solidFill>
                    <a:latin typeface="+mj-ea"/>
                  </a:rPr>
                  <a:t>值函数 </a:t>
                </a:r>
                <a14:m>
                  <m:oMath xmlns:m="http://schemas.openxmlformats.org/officeDocument/2006/math">
                    <m:r>
                      <a:rPr lang="en-US" altLang="zh-CN" sz="1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𝐐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zh-CN" altLang="en-US" sz="1800" b="1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1800" b="1" i="1" smtClean="0">
                        <a:latin typeface="Cambria Math" panose="02040503050406030204" pitchFamily="18" charset="0"/>
                      </a:rPr>
                      <m:t>表征：</m:t>
                    </m:r>
                  </m:oMath>
                </a14:m>
                <a:endParaRPr lang="en-US" altLang="zh-CN" sz="1800" b="1" dirty="0">
                  <a:latin typeface="+mj-ea"/>
                </a:endParaRPr>
              </a:p>
              <a:p>
                <a:r>
                  <a:rPr lang="zh-CN" altLang="en-US" sz="1800" b="1" dirty="0">
                    <a:solidFill>
                      <a:srgbClr val="1F2329"/>
                    </a:solidFill>
                    <a:latin typeface="+mj-ea"/>
                  </a:rPr>
                  <a:t>有限</a:t>
                </a:r>
                <a:r>
                  <a:rPr lang="zh-CN" altLang="en-US" sz="1800" dirty="0">
                    <a:solidFill>
                      <a:srgbClr val="1F2329"/>
                    </a:solidFill>
                    <a:latin typeface="+mj-ea"/>
                  </a:rPr>
                  <a:t>状态动作空间：表格形式</a:t>
                </a:r>
                <a:endParaRPr lang="en-US" altLang="zh-CN" sz="1800" dirty="0">
                  <a:solidFill>
                    <a:srgbClr val="1F2329"/>
                  </a:solidFill>
                  <a:latin typeface="+mj-ea"/>
                </a:endParaRPr>
              </a:p>
              <a:p>
                <a:r>
                  <a:rPr lang="zh-CN" altLang="en-US" sz="1800" b="1" dirty="0">
                    <a:solidFill>
                      <a:srgbClr val="1F2329"/>
                    </a:solidFill>
                    <a:latin typeface="+mj-ea"/>
                  </a:rPr>
                  <a:t>大的或无限</a:t>
                </a:r>
                <a:r>
                  <a:rPr lang="zh-CN" altLang="en-US" sz="1800" dirty="0">
                    <a:solidFill>
                      <a:srgbClr val="1F2329"/>
                    </a:solidFill>
                    <a:latin typeface="+mj-ea"/>
                  </a:rPr>
                  <a:t>状态动作空间：构建参数化（可学习的）函数来近似值函数</a:t>
                </a:r>
                <a:endParaRPr lang="en-US" altLang="zh-CN" sz="1800" dirty="0">
                  <a:solidFill>
                    <a:srgbClr val="1F2329"/>
                  </a:solidFill>
                  <a:latin typeface="+mj-ea"/>
                </a:endParaRPr>
              </a:p>
              <a:p>
                <a:pPr lvl="1"/>
                <a:r>
                  <a:rPr lang="zh-CN" altLang="en-US" sz="1800" dirty="0">
                    <a:solidFill>
                      <a:srgbClr val="1F2329"/>
                    </a:solidFill>
                    <a:latin typeface="+mj-ea"/>
                  </a:rPr>
                  <a:t>线性函数</a:t>
                </a:r>
                <a:endParaRPr lang="en-US" altLang="zh-CN" sz="1800" dirty="0">
                  <a:solidFill>
                    <a:srgbClr val="1F2329"/>
                  </a:solidFill>
                  <a:latin typeface="+mj-ea"/>
                </a:endParaRPr>
              </a:p>
              <a:p>
                <a:pPr lvl="1"/>
                <a:r>
                  <a:rPr lang="zh-CN" altLang="en-US" sz="1800" dirty="0">
                    <a:solidFill>
                      <a:srgbClr val="1F2329"/>
                    </a:solidFill>
                    <a:latin typeface="+mj-ea"/>
                  </a:rPr>
                  <a:t>非线性函数</a:t>
                </a:r>
                <a:endParaRPr lang="en-US" altLang="zh-CN" sz="1800" dirty="0">
                  <a:solidFill>
                    <a:srgbClr val="1F2329"/>
                  </a:solidFill>
                  <a:latin typeface="+mj-ea"/>
                </a:endParaRPr>
              </a:p>
              <a:p>
                <a:pPr lvl="2"/>
                <a:r>
                  <a:rPr lang="zh-CN" altLang="en-US" sz="1800" b="1" dirty="0">
                    <a:solidFill>
                      <a:srgbClr val="1F2329"/>
                    </a:solidFill>
                    <a:latin typeface="+mj-ea"/>
                  </a:rPr>
                  <a:t>神经网络（</a:t>
                </a:r>
                <a:r>
                  <a:rPr lang="zh-CN" altLang="en-US" sz="1800" b="1" i="1" dirty="0">
                    <a:solidFill>
                      <a:srgbClr val="FF0000"/>
                    </a:solidFill>
                    <a:latin typeface="+mj-ea"/>
                  </a:rPr>
                  <a:t>可学习的</a:t>
                </a:r>
                <a:r>
                  <a:rPr lang="zh-CN" altLang="en-US" sz="1800" b="1" i="1" dirty="0">
                    <a:solidFill>
                      <a:srgbClr val="00B050"/>
                    </a:solidFill>
                    <a:latin typeface="+mj-ea"/>
                  </a:rPr>
                  <a:t>容量极大的</a:t>
                </a:r>
                <a:r>
                  <a:rPr lang="zh-CN" altLang="en-US" sz="1800" b="1" dirty="0">
                    <a:solidFill>
                      <a:srgbClr val="1F2329"/>
                    </a:solidFill>
                    <a:latin typeface="+mj-ea"/>
                  </a:rPr>
                  <a:t>非线性函数）</a:t>
                </a:r>
                <a:endParaRPr lang="en-US" altLang="zh-CN" sz="1800" dirty="0">
                  <a:latin typeface="+mj-ea"/>
                </a:endParaRPr>
              </a:p>
              <a:p>
                <a:pPr marL="0" indent="0" hangingPunct="1">
                  <a:buNone/>
                </a:pPr>
                <a:endParaRPr lang="en-US" altLang="zh-CN" sz="1800" dirty="0">
                  <a:latin typeface="+mj-ea"/>
                </a:endParaRPr>
              </a:p>
              <a:p>
                <a:pPr lvl="2" hangingPunct="1"/>
                <a:endParaRPr lang="en-US" altLang="zh-CN" sz="1800" dirty="0">
                  <a:latin typeface="+mj-ea"/>
                </a:endParaRPr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059" y="1344598"/>
                <a:ext cx="6096000" cy="4990219"/>
              </a:xfrm>
              <a:prstGeom prst="rect">
                <a:avLst/>
              </a:prstGeom>
              <a:blipFill>
                <a:blip r:embed="rId3"/>
                <a:stretch>
                  <a:fillRect l="-832" t="-12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5FEA035-A885-89D5-56D0-9F96F6449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697" y="1541812"/>
            <a:ext cx="2755330" cy="21278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1A96F3D-A0AC-3536-5113-772E95D65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347" y="4416404"/>
            <a:ext cx="1489253" cy="1526025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8595E2A-B8E8-E848-540B-E946222FDD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35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A47E03-B393-E2B0-B9FD-8EBB875DE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0396" y="4140735"/>
            <a:ext cx="1355116" cy="19815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7C0A12-351C-4278-5851-CC130A20A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207" y="3987892"/>
            <a:ext cx="949104" cy="22872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744B91-CF22-FE0D-9294-EF9812B3E4B0}"/>
              </a:ext>
            </a:extLst>
          </p:cNvPr>
          <p:cNvSpPr txBox="1"/>
          <p:nvPr/>
        </p:nvSpPr>
        <p:spPr>
          <a:xfrm>
            <a:off x="3429219" y="6275158"/>
            <a:ext cx="497337" cy="2769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MLP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577415-A5BC-0D9C-D099-EF914542F0B2}"/>
              </a:ext>
            </a:extLst>
          </p:cNvPr>
          <p:cNvSpPr txBox="1"/>
          <p:nvPr/>
        </p:nvSpPr>
        <p:spPr>
          <a:xfrm>
            <a:off x="5372850" y="6287204"/>
            <a:ext cx="744626" cy="2769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CNN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EB8F0EE-E6EF-2731-8423-BADE43FDA1DF}"/>
              </a:ext>
            </a:extLst>
          </p:cNvPr>
          <p:cNvSpPr txBox="1"/>
          <p:nvPr/>
        </p:nvSpPr>
        <p:spPr>
          <a:xfrm>
            <a:off x="8781250" y="6275158"/>
            <a:ext cx="1487937" cy="2769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Transformer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C465AF9-EB96-7DD7-1500-3D4830091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410" y="4794018"/>
            <a:ext cx="1870713" cy="10996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248A7D5-53F6-385F-4C2F-03BBDE78E74F}"/>
              </a:ext>
            </a:extLst>
          </p:cNvPr>
          <p:cNvSpPr txBox="1"/>
          <p:nvPr/>
        </p:nvSpPr>
        <p:spPr>
          <a:xfrm>
            <a:off x="6943354" y="6275158"/>
            <a:ext cx="744626" cy="2769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rPr>
              <a:t>LSTM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23282891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 Evaluation</a:t>
            </a: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264954" y="820416"/>
            <a:ext cx="10442376" cy="37953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marL="0" indent="0" hangingPunct="1">
              <a:buNone/>
            </a:pPr>
            <a:endParaRPr lang="en-US" altLang="zh-CN" sz="1800" b="1" i="1" dirty="0"/>
          </a:p>
          <a:p>
            <a:pPr marL="0" indent="0" hangingPunct="1">
              <a:buNone/>
            </a:pPr>
            <a:endParaRPr lang="en-US" altLang="zh-CN" sz="1800" dirty="0"/>
          </a:p>
          <a:p>
            <a:pPr lvl="1" hangingPunct="1"/>
            <a:endParaRPr lang="en-US" altLang="zh-CN" sz="1800" dirty="0"/>
          </a:p>
          <a:p>
            <a:pPr lvl="1" hangingPunct="1"/>
            <a:endParaRPr lang="en-US" altLang="zh-CN" sz="1800" dirty="0">
              <a:effectLst/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36</a:t>
            </a:fld>
            <a:endParaRPr lang="en-US" altLang="zh-CN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1D0B54-0E6E-6456-CB1A-D9CFC59D26E9}"/>
              </a:ext>
            </a:extLst>
          </p:cNvPr>
          <p:cNvSpPr txBox="1"/>
          <p:nvPr/>
        </p:nvSpPr>
        <p:spPr>
          <a:xfrm>
            <a:off x="599207" y="2080564"/>
            <a:ext cx="6099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Helvetica" pitchFamily="2" charset="0"/>
              </a:rPr>
              <a:t>Bellman Equation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2D341A7-6D05-BF23-EB03-E757D951CCFC}"/>
              </a:ext>
            </a:extLst>
          </p:cNvPr>
          <p:cNvSpPr txBox="1"/>
          <p:nvPr/>
        </p:nvSpPr>
        <p:spPr>
          <a:xfrm>
            <a:off x="657238" y="3276526"/>
            <a:ext cx="6099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Helvetica" pitchFamily="2" charset="0"/>
              </a:rPr>
              <a:t>迭代策略评估（</a:t>
            </a:r>
            <a:r>
              <a:rPr lang="en-US" altLang="zh-CN" sz="1800" dirty="0">
                <a:effectLst/>
                <a:latin typeface="Helvetica" pitchFamily="2" charset="0"/>
              </a:rPr>
              <a:t>Iterative Policy Evaluation</a:t>
            </a:r>
            <a:r>
              <a:rPr lang="zh-CN" altLang="en-US" sz="1800" dirty="0">
                <a:effectLst/>
                <a:latin typeface="Helvetica" pitchFamily="2" charset="0"/>
              </a:rPr>
              <a:t>）</a:t>
            </a:r>
            <a:endParaRPr lang="en-US" altLang="zh-CN" sz="1800" dirty="0">
              <a:effectLst/>
              <a:latin typeface="Helvetica" pitchFamily="2" charset="0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9AC5616-70F3-42F9-1D4D-9841B441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433" y="2377913"/>
            <a:ext cx="5301008" cy="77199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33EC6D7-DE60-FF75-311D-4D5D08864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623" y="3889981"/>
            <a:ext cx="5967761" cy="26354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4803FB-987D-0B6C-65C4-D1AE7A460802}"/>
              </a:ext>
            </a:extLst>
          </p:cNvPr>
          <p:cNvSpPr txBox="1"/>
          <p:nvPr/>
        </p:nvSpPr>
        <p:spPr>
          <a:xfrm>
            <a:off x="519693" y="1125892"/>
            <a:ext cx="73123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Helvetica" pitchFamily="2" charset="0"/>
              </a:rPr>
              <a:t>策略评估（</a:t>
            </a:r>
            <a:r>
              <a:rPr lang="en-US" altLang="zh-CN" sz="1800" dirty="0">
                <a:effectLst/>
                <a:latin typeface="Helvetica" pitchFamily="2" charset="0"/>
              </a:rPr>
              <a:t>Policy Evaluation</a:t>
            </a:r>
            <a:r>
              <a:rPr lang="zh-CN" altLang="en-US" sz="1800" dirty="0">
                <a:effectLst/>
                <a:latin typeface="Helvetica" pitchFamily="2" charset="0"/>
              </a:rPr>
              <a:t>）：已知策略，求解其值函数的过程</a:t>
            </a:r>
            <a:endParaRPr lang="en-US" altLang="zh-CN" sz="18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FF8A56-99FD-53C3-224E-6C75393C4499}"/>
                  </a:ext>
                </a:extLst>
              </p:cNvPr>
              <p:cNvSpPr txBox="1"/>
              <p:nvPr/>
            </p:nvSpPr>
            <p:spPr>
              <a:xfrm>
                <a:off x="2565785" y="1496203"/>
                <a:ext cx="6097656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)/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FF8A56-99FD-53C3-224E-6C75393C4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785" y="1496203"/>
                <a:ext cx="609765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27441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 Evaluation</a:t>
            </a: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264954" y="820416"/>
            <a:ext cx="10442376" cy="37953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marL="0" indent="0" hangingPunct="1">
              <a:buNone/>
            </a:pPr>
            <a:endParaRPr lang="en-US" altLang="zh-CN" sz="1800" b="1" i="1" dirty="0"/>
          </a:p>
          <a:p>
            <a:pPr marL="0" indent="0" hangingPunct="1">
              <a:buNone/>
            </a:pPr>
            <a:endParaRPr lang="en-US" altLang="zh-CN" sz="1800" dirty="0"/>
          </a:p>
          <a:p>
            <a:pPr lvl="1" hangingPunct="1"/>
            <a:endParaRPr lang="en-US" altLang="zh-CN" sz="1800" dirty="0"/>
          </a:p>
          <a:p>
            <a:pPr lvl="1" hangingPunct="1"/>
            <a:endParaRPr lang="en-US" altLang="zh-CN" sz="1800" dirty="0">
              <a:effectLst/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37</a:t>
            </a:fld>
            <a:endParaRPr lang="en-US" altLang="zh-CN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1D0B54-0E6E-6456-CB1A-D9CFC59D26E9}"/>
              </a:ext>
            </a:extLst>
          </p:cNvPr>
          <p:cNvSpPr txBox="1"/>
          <p:nvPr/>
        </p:nvSpPr>
        <p:spPr>
          <a:xfrm>
            <a:off x="599207" y="2080564"/>
            <a:ext cx="6099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Helvetica" pitchFamily="2" charset="0"/>
              </a:rPr>
              <a:t>Bellman Equation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2D341A7-6D05-BF23-EB03-E757D951CCFC}"/>
              </a:ext>
            </a:extLst>
          </p:cNvPr>
          <p:cNvSpPr txBox="1"/>
          <p:nvPr/>
        </p:nvSpPr>
        <p:spPr>
          <a:xfrm>
            <a:off x="657238" y="3276526"/>
            <a:ext cx="6099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Helvetica" pitchFamily="2" charset="0"/>
              </a:rPr>
              <a:t>Iterative Policy Evaluation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B9AC5616-70F3-42F9-1D4D-9841B441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34" y="2418990"/>
            <a:ext cx="5301008" cy="7719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4803FB-987D-0B6C-65C4-D1AE7A460802}"/>
              </a:ext>
            </a:extLst>
          </p:cNvPr>
          <p:cNvSpPr txBox="1"/>
          <p:nvPr/>
        </p:nvSpPr>
        <p:spPr>
          <a:xfrm>
            <a:off x="519694" y="1125892"/>
            <a:ext cx="6099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Helvetica" pitchFamily="2" charset="0"/>
              </a:rPr>
              <a:t>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FF8A56-99FD-53C3-224E-6C75393C4499}"/>
                  </a:ext>
                </a:extLst>
              </p:cNvPr>
              <p:cNvSpPr txBox="1"/>
              <p:nvPr/>
            </p:nvSpPr>
            <p:spPr>
              <a:xfrm>
                <a:off x="1370955" y="1526566"/>
                <a:ext cx="6097656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zh-CN" alt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)/</m:t>
                      </m:r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AFF8A56-99FD-53C3-224E-6C75393C4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955" y="1526566"/>
                <a:ext cx="609765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CAA11CA-0BE9-D44C-561F-6A1D83F23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88" y="4161200"/>
            <a:ext cx="6099858" cy="2109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88D357C-0C84-8615-75F2-4AFF7FE8163A}"/>
              </a:ext>
            </a:extLst>
          </p:cNvPr>
          <p:cNvSpPr txBox="1"/>
          <p:nvPr/>
        </p:nvSpPr>
        <p:spPr>
          <a:xfrm>
            <a:off x="1595606" y="3791868"/>
            <a:ext cx="321902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1" indent="0" hangingPunct="1"/>
            <a:r>
              <a:rPr lang="en-US" altLang="zh-CN" dirty="0">
                <a:effectLst/>
                <a:latin typeface="Helvetica" pitchFamily="2" charset="0"/>
              </a:rPr>
              <a:t>Value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Function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Space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1505C5-008E-2DD7-B8C5-BA5E42F6B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237" y="3834647"/>
            <a:ext cx="4770962" cy="2544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6D93A7C-4353-4CE6-C351-160443A0A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699" y="1526566"/>
            <a:ext cx="3617388" cy="16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030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Improvement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264954" y="820416"/>
            <a:ext cx="10442376" cy="37953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marL="0" indent="0" hangingPunct="1">
              <a:buNone/>
            </a:pPr>
            <a:endParaRPr lang="en-US" altLang="zh-CN" sz="1800" b="1" i="1" dirty="0"/>
          </a:p>
          <a:p>
            <a:pPr marL="0" indent="0" hangingPunct="1">
              <a:buNone/>
            </a:pPr>
            <a:endParaRPr lang="en-US" altLang="zh-CN" sz="1800" dirty="0"/>
          </a:p>
          <a:p>
            <a:pPr lvl="1" hangingPunct="1"/>
            <a:endParaRPr lang="en-US" altLang="zh-CN" sz="1800" dirty="0"/>
          </a:p>
          <a:p>
            <a:pPr lvl="1" hangingPunct="1"/>
            <a:endParaRPr lang="en-US" altLang="zh-CN" sz="1800" dirty="0">
              <a:effectLst/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38</a:t>
            </a:fld>
            <a:endParaRPr lang="en-US" altLang="zh-CN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1D0B54-0E6E-6456-CB1A-D9CFC59D26E9}"/>
              </a:ext>
            </a:extLst>
          </p:cNvPr>
          <p:cNvSpPr txBox="1"/>
          <p:nvPr/>
        </p:nvSpPr>
        <p:spPr>
          <a:xfrm>
            <a:off x="572947" y="1153123"/>
            <a:ext cx="6099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zh-CN" altLang="en-US" sz="1800" dirty="0">
                <a:effectLst/>
                <a:latin typeface="Helvetica" pitchFamily="2" charset="0"/>
              </a:rPr>
              <a:t>策略提升定理（</a:t>
            </a:r>
            <a:r>
              <a:rPr lang="en-US" altLang="zh-CN" sz="1800" dirty="0">
                <a:effectLst/>
                <a:latin typeface="Helvetica" pitchFamily="2" charset="0"/>
              </a:rPr>
              <a:t>Policy Improvement Theorem</a:t>
            </a:r>
            <a:r>
              <a:rPr lang="zh-CN" altLang="en-US" sz="1800" dirty="0">
                <a:effectLst/>
                <a:latin typeface="Helvetica" pitchFamily="2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">
                <a:extLst>
                  <a:ext uri="{FF2B5EF4-FFF2-40B4-BE49-F238E27FC236}">
                    <a16:creationId xmlns:a16="http://schemas.microsoft.com/office/drawing/2014/main" id="{C39EBD88-D470-C9DA-D707-E32BDEC9D3A9}"/>
                  </a:ext>
                </a:extLst>
              </p:cNvPr>
              <p:cNvSpPr/>
              <p:nvPr/>
            </p:nvSpPr>
            <p:spPr>
              <a:xfrm>
                <a:off x="2735660" y="1728439"/>
                <a:ext cx="6545767" cy="725894"/>
              </a:xfrm>
              <a:prstGeom prst="roundRect">
                <a:avLst>
                  <a:gd name="adj" fmla="val 12037"/>
                </a:avLst>
              </a:prstGeom>
              <a:solidFill>
                <a:srgbClr val="D9ECF6"/>
              </a:solidFill>
              <a:ln w="12700">
                <a:miter lim="400000"/>
              </a:ln>
              <a:effectLst>
                <a:outerShdw blurRad="355600" rotWithShape="0">
                  <a:srgbClr val="21323C">
                    <a:alpha val="75000"/>
                  </a:srgbClr>
                </a:outerShdw>
              </a:effectLst>
            </p:spPr>
            <p:txBody>
              <a:bodyPr lIns="0" tIns="0" rIns="0" bIns="0"/>
              <a:lstStyle/>
              <a:p>
                <a:r>
                  <a:rPr lang="zh-CN" altLang="en-US" sz="1600" dirty="0">
                    <a:effectLst/>
                    <a:latin typeface="Helvetica" pitchFamily="2" charset="0"/>
                  </a:rPr>
                  <a:t>对于两个</a:t>
                </a:r>
                <a:r>
                  <a:rPr lang="en-US" altLang="zh-CN" sz="1600" dirty="0">
                    <a:effectLst/>
                    <a:latin typeface="Helvetica" pitchFamily="2" charset="0"/>
                  </a:rPr>
                  <a:t>(</a:t>
                </a:r>
                <a:r>
                  <a:rPr lang="zh-CN" altLang="en-US" sz="1600" dirty="0">
                    <a:effectLst/>
                    <a:latin typeface="Helvetica" pitchFamily="2" charset="0"/>
                  </a:rPr>
                  <a:t>确定</a:t>
                </a:r>
                <a:r>
                  <a:rPr lang="en-US" altLang="zh-CN" sz="1600" dirty="0">
                    <a:effectLst/>
                    <a:latin typeface="Helvetica" pitchFamily="2" charset="0"/>
                  </a:rPr>
                  <a:t>)</a:t>
                </a:r>
                <a:r>
                  <a:rPr lang="zh-CN" altLang="en-US" sz="1600" dirty="0">
                    <a:effectLst/>
                    <a:latin typeface="Helvetica" pitchFamily="2" charset="0"/>
                  </a:rPr>
                  <a:t>策略𝜋，𝜋</a:t>
                </a:r>
                <a:r>
                  <a:rPr lang="en-US" altLang="zh-CN" sz="1600" dirty="0">
                    <a:effectLst/>
                    <a:latin typeface="Helvetica" pitchFamily="2" charset="0"/>
                  </a:rPr>
                  <a:t>′</a:t>
                </a:r>
                <a:r>
                  <a:rPr lang="zh-CN" altLang="en-US" sz="1600" dirty="0">
                    <a:effectLst/>
                    <a:latin typeface="Helvetica" pitchFamily="2" charset="0"/>
                  </a:rPr>
                  <a:t>，如果满足如下性质， 𝜋</a:t>
                </a:r>
                <a:r>
                  <a:rPr lang="en-US" altLang="zh-CN" sz="1600" dirty="0">
                    <a:effectLst/>
                    <a:latin typeface="Helvetica" pitchFamily="2" charset="0"/>
                  </a:rPr>
                  <a:t>′</a:t>
                </a:r>
                <a:r>
                  <a:rPr lang="zh-CN" altLang="en-US" sz="1600" dirty="0">
                    <a:effectLst/>
                    <a:latin typeface="Helvetica" pitchFamily="2" charset="0"/>
                  </a:rPr>
                  <a:t>是𝜋的策略提升：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effectLst/>
                    <a:latin typeface="Helvetica" pitchFamily="2" charset="0"/>
                  </a:rPr>
                  <a:t>对于任何状态𝑠，有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16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6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zh-CN" altLang="en-US" sz="1600" b="0" i="0" smtClean="0">
                        <a:effectLst/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600" dirty="0">
                    <a:effectLst/>
                    <a:latin typeface="Helvetica" pitchFamily="2" charset="0"/>
                  </a:rPr>
                  <a:t>因此有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sSup>
                          <m:sSupPr>
                            <m:ctrlPr>
                              <a:rPr lang="en-US" altLang="zh-CN" sz="16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altLang="zh-CN" sz="1600" b="0" i="1" smtClean="0"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600" b="0" i="1" smtClean="0">
                        <a:effectLst/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zh-CN" altLang="en-US" sz="16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" name="Rounded Rectangle">
                <a:extLst>
                  <a:ext uri="{FF2B5EF4-FFF2-40B4-BE49-F238E27FC236}">
                    <a16:creationId xmlns:a16="http://schemas.microsoft.com/office/drawing/2014/main" id="{C39EBD88-D470-C9DA-D707-E32BDEC9D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660" y="1728439"/>
                <a:ext cx="6545767" cy="725894"/>
              </a:xfrm>
              <a:prstGeom prst="roundRect">
                <a:avLst>
                  <a:gd name="adj" fmla="val 12037"/>
                </a:avLst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ffectLst>
                <a:outerShdw blurRad="355600" rotWithShape="0">
                  <a:srgbClr val="21323C">
                    <a:alpha val="75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248E543-6511-D6D7-DCE5-C2EBC3FB7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796" y="2975025"/>
            <a:ext cx="6079273" cy="3062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689050-B7D7-2B29-8A7E-4F3CAE636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48" y="3860468"/>
            <a:ext cx="3425932" cy="858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06795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Bellman Backup Operator</a:t>
            </a: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264954" y="820416"/>
            <a:ext cx="10442376" cy="37953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marL="457200" lvl="1" indent="0" hangingPunct="1">
              <a:buNone/>
            </a:pPr>
            <a:endParaRPr lang="en-US" altLang="zh-CN" sz="1800" dirty="0">
              <a:effectLst/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39</a:t>
            </a:fld>
            <a:endParaRPr lang="en-US" alt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73050D5-EE19-6C8A-496A-CF53C916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169" y="1565714"/>
            <a:ext cx="4739258" cy="71718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C1D0B54-0E6E-6456-CB1A-D9CFC59D26E9}"/>
              </a:ext>
            </a:extLst>
          </p:cNvPr>
          <p:cNvSpPr txBox="1"/>
          <p:nvPr/>
        </p:nvSpPr>
        <p:spPr>
          <a:xfrm>
            <a:off x="572947" y="1153123"/>
            <a:ext cx="6099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Helvetica" pitchFamily="2" charset="0"/>
              </a:rPr>
              <a:t>Bellman Optimal</a:t>
            </a:r>
            <a:r>
              <a:rPr lang="zh-CN" altLang="en-US" sz="1800" dirty="0">
                <a:effectLst/>
                <a:latin typeface="Helvetica" pitchFamily="2" charset="0"/>
              </a:rPr>
              <a:t> </a:t>
            </a:r>
            <a:r>
              <a:rPr lang="en-US" altLang="zh-CN" sz="1800" dirty="0">
                <a:effectLst/>
                <a:latin typeface="Helvetica" pitchFamily="2" charset="0"/>
              </a:rPr>
              <a:t>Equation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2D341A7-6D05-BF23-EB03-E757D951CCFC}"/>
              </a:ext>
            </a:extLst>
          </p:cNvPr>
          <p:cNvSpPr txBox="1"/>
          <p:nvPr/>
        </p:nvSpPr>
        <p:spPr>
          <a:xfrm>
            <a:off x="572947" y="2326161"/>
            <a:ext cx="609985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Helvetica" pitchFamily="2" charset="0"/>
              </a:rPr>
              <a:t>Bellman Backup Operator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9ECAE9F-E955-CC05-FCE3-A1384ABC0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982" y="2791791"/>
            <a:ext cx="5205311" cy="690606"/>
          </a:xfrm>
          <a:prstGeom prst="rect">
            <a:avLst/>
          </a:prstGeom>
        </p:spPr>
      </p:pic>
      <p:pic>
        <p:nvPicPr>
          <p:cNvPr id="21" name="图片 20" descr="文本, 信件&#10;&#10;描述已自动生成">
            <a:extLst>
              <a:ext uri="{FF2B5EF4-FFF2-40B4-BE49-F238E27FC236}">
                <a16:creationId xmlns:a16="http://schemas.microsoft.com/office/drawing/2014/main" id="{4BA539F3-8C37-D3ED-B8A7-185B30C94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28" y="4053599"/>
            <a:ext cx="5832917" cy="19839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091B775-D2DC-5988-0040-EB9FD85BD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42" y="4006004"/>
            <a:ext cx="5492056" cy="2144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527585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17" name="小标题"/>
          <p:cNvSpPr txBox="1"/>
          <p:nvPr/>
        </p:nvSpPr>
        <p:spPr>
          <a:xfrm>
            <a:off x="1434296" y="1250211"/>
            <a:ext cx="8822680" cy="125136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RL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简介：值函数，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TD,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Q-learning,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REINFORCE,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A2C,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PPO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与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区别</a:t>
            </a:r>
            <a:endParaRPr lang="en-US" altLang="zh-CN" sz="1333" dirty="0">
              <a:solidFill>
                <a:schemeClr val="tx1"/>
              </a:solidFill>
            </a:endParaRPr>
          </a:p>
          <a:p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2"/>
                </a:solidFill>
              </a:rPr>
              <a:t>第</a:t>
            </a:r>
            <a:r>
              <a:rPr lang="en-US" altLang="zh-CN" sz="1600" dirty="0">
                <a:solidFill>
                  <a:schemeClr val="tx2"/>
                </a:solidFill>
              </a:rPr>
              <a:t>2</a:t>
            </a:r>
            <a:r>
              <a:rPr lang="zh-CN" altLang="en-US" sz="1600" dirty="0">
                <a:solidFill>
                  <a:schemeClr val="tx2"/>
                </a:solidFill>
              </a:rPr>
              <a:t>节 ： </a:t>
            </a:r>
            <a:r>
              <a:rPr lang="en-US" altLang="zh-CN" sz="1600" dirty="0">
                <a:solidFill>
                  <a:schemeClr val="tx2"/>
                </a:solidFill>
              </a:rPr>
              <a:t>MCTS</a:t>
            </a:r>
            <a:r>
              <a:rPr lang="zh-CN" altLang="en-US" sz="1600" dirty="0">
                <a:solidFill>
                  <a:schemeClr val="tx2"/>
                </a:solidFill>
              </a:rPr>
              <a:t> 基础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en-US" altLang="zh-CN"/>
          </a:p>
        </p:txBody>
      </p:sp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01145D6E-E835-5F74-D774-9F891081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1527214-9216-9D1F-7D4D-5ADDA31EF580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5" name="小标题">
            <a:extLst>
              <a:ext uri="{FF2B5EF4-FFF2-40B4-BE49-F238E27FC236}">
                <a16:creationId xmlns:a16="http://schemas.microsoft.com/office/drawing/2014/main" id="{A5AE0DFC-4CBF-2E81-375B-C70D0EB7A0B1}"/>
              </a:ext>
            </a:extLst>
          </p:cNvPr>
          <p:cNvSpPr txBox="1"/>
          <p:nvPr/>
        </p:nvSpPr>
        <p:spPr>
          <a:xfrm>
            <a:off x="1434296" y="5074310"/>
            <a:ext cx="8822680" cy="89255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2"/>
                </a:solidFill>
              </a:rPr>
              <a:t>第</a:t>
            </a:r>
            <a:r>
              <a:rPr lang="en-US" altLang="zh-CN" sz="1600" dirty="0">
                <a:solidFill>
                  <a:schemeClr val="tx2"/>
                </a:solidFill>
              </a:rPr>
              <a:t>3</a:t>
            </a:r>
            <a:r>
              <a:rPr lang="zh-CN" altLang="en-US" sz="1600" dirty="0">
                <a:solidFill>
                  <a:schemeClr val="tx2"/>
                </a:solidFill>
              </a:rPr>
              <a:t>节</a:t>
            </a:r>
            <a:r>
              <a:rPr lang="en-US" altLang="zh-CN" sz="1600" dirty="0">
                <a:solidFill>
                  <a:schemeClr val="tx2"/>
                </a:solidFill>
              </a:rPr>
              <a:t>:</a:t>
            </a:r>
            <a:r>
              <a:rPr lang="zh-CN" altLang="en-US" sz="1600" dirty="0">
                <a:solidFill>
                  <a:schemeClr val="tx2"/>
                </a:solidFill>
              </a:rPr>
              <a:t> 面向通用决策场景的 </a:t>
            </a:r>
            <a:r>
              <a:rPr lang="en-US" altLang="zh-CN" sz="1600" dirty="0">
                <a:solidFill>
                  <a:schemeClr val="tx2"/>
                </a:solidFill>
              </a:rPr>
              <a:t>MCTS+RL </a:t>
            </a:r>
            <a:r>
              <a:rPr lang="zh-CN" altLang="en-US" sz="1600" dirty="0">
                <a:solidFill>
                  <a:schemeClr val="tx2"/>
                </a:solidFill>
              </a:rPr>
              <a:t>基准框架</a:t>
            </a:r>
            <a:r>
              <a:rPr lang="en-US" altLang="zh-CN" sz="1600" dirty="0">
                <a:solidFill>
                  <a:schemeClr val="tx2"/>
                </a:solidFill>
              </a:rPr>
              <a:t>: </a:t>
            </a:r>
            <a:r>
              <a:rPr lang="en-US" altLang="zh-CN" sz="1600" dirty="0" err="1">
                <a:solidFill>
                  <a:schemeClr val="tx2"/>
                </a:solidFill>
              </a:rPr>
              <a:t>LightZero</a:t>
            </a:r>
            <a:r>
              <a:rPr lang="zh-CN" altLang="en-US" sz="1600" dirty="0">
                <a:solidFill>
                  <a:schemeClr val="tx2"/>
                </a:solidFill>
              </a:rPr>
              <a:t> 及其改进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645280"/>
      </p:ext>
    </p:extLst>
  </p:cSld>
  <p:clrMapOvr>
    <a:masterClrMapping/>
  </p:clrMapOvr>
  <p:transition spd="med" advTm="25898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简介：价值迭代，策略迭代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859" y="1051993"/>
                <a:ext cx="11063169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800" b="1" dirty="0">
                    <a:latin typeface="+mj-ea"/>
                  </a:rPr>
                  <a:t>估计</a:t>
                </a:r>
                <a:r>
                  <a:rPr lang="zh-CN" altLang="en-US" sz="1800" b="1" dirty="0">
                    <a:solidFill>
                      <a:srgbClr val="0070C0"/>
                    </a:solidFill>
                    <a:latin typeface="+mj-ea"/>
                  </a:rPr>
                  <a:t>最优值函数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</m:oMath>
                </a14:m>
                <a:r>
                  <a:rPr lang="zh-CN" altLang="en-US" sz="1800" b="1" dirty="0">
                    <a:solidFill>
                      <a:srgbClr val="1F2329"/>
                    </a:solidFill>
                    <a:latin typeface="+mj-ea"/>
                  </a:rPr>
                  <a:t>的</a:t>
                </a:r>
                <a:r>
                  <a:rPr lang="en-US" altLang="zh-CN" sz="1800" b="1" dirty="0">
                    <a:solidFill>
                      <a:srgbClr val="1F2329"/>
                    </a:solidFill>
                    <a:latin typeface="+mj-ea"/>
                  </a:rPr>
                  <a:t>2</a:t>
                </a:r>
                <a:r>
                  <a:rPr lang="zh-CN" altLang="en-US" sz="1800" b="1" dirty="0">
                    <a:solidFill>
                      <a:srgbClr val="1F2329"/>
                    </a:solidFill>
                    <a:latin typeface="+mj-ea"/>
                  </a:rPr>
                  <a:t>种方法</a:t>
                </a:r>
                <a:endParaRPr lang="en-US" altLang="zh-CN" sz="1800" b="1" dirty="0">
                  <a:solidFill>
                    <a:srgbClr val="1F2329"/>
                  </a:solidFill>
                  <a:latin typeface="+mj-ea"/>
                </a:endParaRPr>
              </a:p>
              <a:p>
                <a:pPr hangingPunct="1"/>
                <a:r>
                  <a:rPr lang="en-US" altLang="zh-CN" sz="1800" b="1" dirty="0">
                    <a:latin typeface="+mj-ea"/>
                  </a:rPr>
                  <a:t>Value</a:t>
                </a:r>
                <a:r>
                  <a:rPr lang="zh-CN" altLang="en-US" sz="1800" b="1" dirty="0">
                    <a:latin typeface="+mj-ea"/>
                  </a:rPr>
                  <a:t> </a:t>
                </a:r>
                <a:r>
                  <a:rPr lang="en-US" altLang="zh-CN" sz="1800" b="1" dirty="0">
                    <a:latin typeface="+mj-ea"/>
                  </a:rPr>
                  <a:t>Iteration</a:t>
                </a:r>
              </a:p>
              <a:p>
                <a:pPr lvl="1" hangingPunct="1"/>
                <a:r>
                  <a:rPr lang="zh-CN" altLang="en-US" sz="1800" dirty="0">
                    <a:latin typeface="+mj-ea"/>
                  </a:rPr>
                  <a:t>给定初始化的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800" dirty="0">
                    <a:latin typeface="+mj-ea"/>
                  </a:rPr>
                  <a:t>函数</a:t>
                </a:r>
                <a:endParaRPr lang="en-US" altLang="zh-CN" sz="1800" dirty="0">
                  <a:latin typeface="+mj-ea"/>
                </a:endParaRPr>
              </a:p>
              <a:p>
                <a:pPr lvl="1" hangingPunct="1"/>
                <a:r>
                  <a:rPr lang="en-US" altLang="zh-CN" sz="1800" dirty="0">
                    <a:latin typeface="+mj-ea"/>
                  </a:rPr>
                  <a:t>For</a:t>
                </a:r>
                <a:r>
                  <a:rPr lang="zh-CN" altLang="en-US" sz="1800" dirty="0">
                    <a:latin typeface="+mj-ea"/>
                  </a:rPr>
                  <a:t> </a:t>
                </a:r>
                <a:r>
                  <a:rPr lang="en-US" altLang="zh-CN" sz="1800" dirty="0">
                    <a:latin typeface="+mj-ea"/>
                  </a:rPr>
                  <a:t>k=0,1,2,…</a:t>
                </a:r>
                <a:r>
                  <a:rPr lang="zh-CN" altLang="en-US" sz="1800" dirty="0">
                    <a:latin typeface="+mj-ea"/>
                  </a:rPr>
                  <a:t>，迭代地应用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j-ea"/>
                    <a:sym typeface="Helvetica" pitchFamily="2" charset="0"/>
                  </a:rPr>
                  <a:t>Bellman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j-ea"/>
                    <a:sym typeface="Helvetica" pitchFamily="2" charset="0"/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j-ea"/>
                    <a:sym typeface="Helvetica" pitchFamily="2" charset="0"/>
                  </a:rPr>
                  <a:t>Optimal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j-ea"/>
                    <a:sym typeface="Helvetica" pitchFamily="2" charset="0"/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j-ea"/>
                    <a:sym typeface="Helvetica" pitchFamily="2" charset="0"/>
                  </a:rPr>
                  <a:t>equation/Operator</a:t>
                </a:r>
              </a:p>
              <a:p>
                <a:pPr lvl="2" hangingPunct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zh-CN" alt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1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𝐦𝐚𝐱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1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zh-CN" sz="1800" dirty="0">
                  <a:latin typeface="+mj-ea"/>
                </a:endParaRPr>
              </a:p>
              <a:p>
                <a:pPr lvl="1" hangingPunct="1"/>
                <a:r>
                  <a:rPr lang="zh-CN" altLang="en-US" sz="1800" dirty="0">
                    <a:solidFill>
                      <a:schemeClr val="tx1"/>
                    </a:solidFill>
                    <a:latin typeface="+mj-ea"/>
                    <a:sym typeface="Helvetica" pitchFamily="2" charset="0"/>
                  </a:rPr>
                  <a:t>根据 </a:t>
                </a:r>
                <a:r>
                  <a:rPr lang="zh-CN" altLang="en-US" sz="1800" b="1" i="1" dirty="0">
                    <a:latin typeface="+mj-ea"/>
                  </a:rPr>
                  <a:t>压缩映射 </a:t>
                </a:r>
                <a:r>
                  <a:rPr lang="zh-CN" altLang="en-US" sz="1800" dirty="0">
                    <a:latin typeface="+mj-ea"/>
                  </a:rPr>
                  <a:t>的原理，</a:t>
                </a:r>
                <a:r>
                  <a:rPr lang="zh-CN" altLang="en-US" sz="1800" dirty="0">
                    <a:latin typeface="+mj-ea"/>
                    <a:sym typeface="Helvetica" pitchFamily="2" charset="0"/>
                  </a:rPr>
                  <a:t>在状态动作空间有限的情况下，收敛到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j-ea"/>
                  </a:rPr>
                  <a:t>最优值函数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1800" dirty="0">
                  <a:solidFill>
                    <a:schemeClr val="tx1"/>
                  </a:solidFill>
                  <a:latin typeface="+mj-ea"/>
                  <a:sym typeface="Helvetica" pitchFamily="2" charset="0"/>
                </a:endParaRPr>
              </a:p>
              <a:p>
                <a:pPr hangingPunct="1"/>
                <a:r>
                  <a:rPr lang="en-US" altLang="zh-CN" sz="1800" b="1" dirty="0">
                    <a:latin typeface="+mj-ea"/>
                  </a:rPr>
                  <a:t>Policy</a:t>
                </a:r>
                <a:r>
                  <a:rPr lang="zh-CN" altLang="en-US" sz="1800" b="1" dirty="0">
                    <a:latin typeface="+mj-ea"/>
                  </a:rPr>
                  <a:t> </a:t>
                </a:r>
                <a:r>
                  <a:rPr lang="en-US" altLang="zh-CN" sz="1800" b="1" dirty="0">
                    <a:latin typeface="+mj-ea"/>
                  </a:rPr>
                  <a:t>Iteration</a:t>
                </a:r>
              </a:p>
              <a:p>
                <a:pPr lvl="1" hangingPunct="1"/>
                <a:r>
                  <a:rPr lang="zh-CN" altLang="en-US" sz="1800" dirty="0">
                    <a:latin typeface="+mj-ea"/>
                  </a:rPr>
                  <a:t>给定初始化的策略函数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endParaRPr lang="en-US" altLang="zh-CN" sz="1800" dirty="0">
                  <a:latin typeface="+mj-ea"/>
                </a:endParaRPr>
              </a:p>
              <a:p>
                <a:pPr lvl="1" hangingPunct="1"/>
                <a:r>
                  <a:rPr lang="en-US" altLang="zh-CN" sz="1800" dirty="0">
                    <a:latin typeface="+mj-ea"/>
                  </a:rPr>
                  <a:t>For</a:t>
                </a:r>
                <a:r>
                  <a:rPr lang="zh-CN" altLang="en-US" sz="1800" dirty="0">
                    <a:latin typeface="+mj-ea"/>
                  </a:rPr>
                  <a:t> </a:t>
                </a:r>
                <a:r>
                  <a:rPr lang="en-US" altLang="zh-CN" sz="1800" dirty="0">
                    <a:latin typeface="+mj-ea"/>
                  </a:rPr>
                  <a:t>k=0,1,2,…</a:t>
                </a:r>
              </a:p>
              <a:p>
                <a:pPr lvl="2" hangingPunct="1"/>
                <a:r>
                  <a:rPr lang="zh-CN" altLang="en-US" sz="1800" b="1" dirty="0">
                    <a:latin typeface="+mj-ea"/>
                  </a:rPr>
                  <a:t>策略评估</a:t>
                </a:r>
                <a:r>
                  <a:rPr lang="zh-CN" altLang="en-US" sz="1800" dirty="0">
                    <a:latin typeface="+mj-ea"/>
                  </a:rPr>
                  <a:t>：</a:t>
                </a:r>
                <a:endParaRPr lang="en-US" altLang="zh-CN" sz="1800" dirty="0">
                  <a:latin typeface="+mj-ea"/>
                </a:endParaRPr>
              </a:p>
              <a:p>
                <a:pPr lvl="3" hangingPunct="1"/>
                <a:r>
                  <a:rPr lang="zh-CN" altLang="en-US" sz="1800" dirty="0">
                    <a:latin typeface="+mj-ea"/>
                  </a:rPr>
                  <a:t>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altLang="zh-CN" sz="1800" dirty="0">
                  <a:latin typeface="+mj-ea"/>
                </a:endParaRPr>
              </a:p>
              <a:p>
                <a:pPr lvl="2" hangingPunct="1"/>
                <a:r>
                  <a:rPr lang="zh-CN" altLang="en-US" sz="1800" b="1" dirty="0">
                    <a:latin typeface="+mj-ea"/>
                  </a:rPr>
                  <a:t>策略提升</a:t>
                </a:r>
                <a:r>
                  <a:rPr lang="en-US" altLang="zh-CN" sz="1800" dirty="0">
                    <a:latin typeface="+mj-ea"/>
                  </a:rPr>
                  <a:t>:</a:t>
                </a:r>
                <a:r>
                  <a:rPr lang="zh-CN" altLang="en-US" sz="1800" dirty="0">
                    <a:latin typeface="+mj-ea"/>
                  </a:rPr>
                  <a:t>  </a:t>
                </a:r>
                <a:endParaRPr lang="en-US" altLang="zh-CN" sz="1800" dirty="0">
                  <a:latin typeface="+mj-ea"/>
                </a:endParaRPr>
              </a:p>
              <a:p>
                <a:pPr lvl="3" hangingPunct="1"/>
                <a:r>
                  <a:rPr lang="zh-CN" altLang="en-US" sz="1800" dirty="0">
                    <a:latin typeface="+mj-ea"/>
                  </a:rPr>
                  <a:t>根据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800" dirty="0">
                    <a:latin typeface="+mj-ea"/>
                  </a:rPr>
                  <a:t>更新策略为提升后的策略（即满足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sz="1800" dirty="0">
                    <a:latin typeface="+mj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zh-CN" alt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latin typeface="+mj-ea"/>
                  </a:rPr>
                  <a:t>)</a:t>
                </a:r>
                <a:r>
                  <a:rPr lang="zh-CN" altLang="en-US" sz="1800" dirty="0">
                    <a:latin typeface="+mj-ea"/>
                  </a:rPr>
                  <a:t>，例如使用 </a:t>
                </a:r>
                <a:r>
                  <a:rPr lang="en-US" altLang="zh-CN" sz="1800" b="1" dirty="0">
                    <a:latin typeface="+mj-ea"/>
                  </a:rPr>
                  <a:t>greedy</a:t>
                </a:r>
                <a:r>
                  <a:rPr lang="zh-CN" altLang="en-US" sz="1800" b="1" dirty="0">
                    <a:latin typeface="+mj-ea"/>
                  </a:rPr>
                  <a:t> 的改进策略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  <m:sup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latin typeface="+mj-ea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sub>
                        </m:sSub>
                      </m:e>
                      <m:sup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zh-CN" alt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800" dirty="0">
                  <a:latin typeface="+mj-ea"/>
                </a:endParaRPr>
              </a:p>
              <a:p>
                <a:pPr lvl="1" hangingPunct="1"/>
                <a:endParaRPr lang="en-US" altLang="zh-CN" sz="1800" dirty="0">
                  <a:latin typeface="+mj-ea"/>
                </a:endParaRPr>
              </a:p>
              <a:p>
                <a:pPr lvl="1" hangingPunct="1"/>
                <a:endParaRPr lang="en-US" altLang="zh-CN" sz="1800" dirty="0">
                  <a:latin typeface="+mj-ea"/>
                </a:endParaRPr>
              </a:p>
              <a:p>
                <a:pPr marL="0" indent="0" hangingPunct="1">
                  <a:buNone/>
                </a:pPr>
                <a:endParaRPr lang="en-US" altLang="zh-CN" sz="1800" dirty="0">
                  <a:latin typeface="+mj-ea"/>
                </a:endParaRPr>
              </a:p>
              <a:p>
                <a:pPr lvl="2" hangingPunct="1"/>
                <a:endParaRPr lang="en-US" altLang="zh-CN" sz="1800" dirty="0">
                  <a:latin typeface="+mj-ea"/>
                </a:endParaRPr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59" y="1051993"/>
                <a:ext cx="11063169" cy="5527630"/>
              </a:xfrm>
              <a:prstGeom prst="rect">
                <a:avLst/>
              </a:prstGeom>
              <a:blipFill>
                <a:blip r:embed="rId3"/>
                <a:stretch>
                  <a:fillRect l="-459" t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B142C17A-65E7-DB1F-9D0E-DE4FE4A5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446" y="3551297"/>
            <a:ext cx="2907056" cy="16630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057912-3D04-584F-0930-96BE659BC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495" y="3429000"/>
            <a:ext cx="1498599" cy="20074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FEA035-A885-89D5-56D0-9F96F6449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7082" y="1039249"/>
            <a:ext cx="2614476" cy="2019047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80E3264-2F20-2077-7EEC-C84534F9F1C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102905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值函数对应的价值迭代，策略迭代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264954" y="820416"/>
            <a:ext cx="10442376" cy="37953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marL="0" indent="0" hangingPunct="1">
              <a:buNone/>
            </a:pPr>
            <a:endParaRPr lang="en-US" altLang="zh-CN" sz="1800" b="1" i="1" dirty="0"/>
          </a:p>
          <a:p>
            <a:pPr marL="0" indent="0" hangingPunct="1">
              <a:buNone/>
            </a:pPr>
            <a:endParaRPr lang="en-US" altLang="zh-CN" sz="1800" dirty="0"/>
          </a:p>
          <a:p>
            <a:pPr lvl="1" hangingPunct="1"/>
            <a:endParaRPr lang="en-US" altLang="zh-CN" sz="1800" dirty="0"/>
          </a:p>
          <a:p>
            <a:pPr lvl="1" hangingPunct="1"/>
            <a:endParaRPr lang="en-US" altLang="zh-CN" sz="1800" dirty="0">
              <a:effectLst/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41</a:t>
            </a:fld>
            <a:endParaRPr lang="en-US" altLang="zh-CN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F14BE98-08E0-FDD8-DC64-285F6EEF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61" y="2115411"/>
            <a:ext cx="9242125" cy="288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6508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61555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Small </a:t>
            </a:r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GridWorld</a:t>
            </a:r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  <a:p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954" y="820416"/>
                <a:ext cx="10442376" cy="3795346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B050"/>
                    </a:solidFill>
                  </a:rPr>
                  <a:t>环境</a:t>
                </a:r>
                <a:endParaRPr lang="en-US" altLang="zh-CN" sz="1800" dirty="0">
                  <a:solidFill>
                    <a:srgbClr val="00B050"/>
                  </a:solidFill>
                </a:endParaRPr>
              </a:p>
              <a:p>
                <a:pPr lvl="1" hangingPunct="1"/>
                <a:r>
                  <a:rPr lang="zh-CN" altLang="en-US" sz="1800" dirty="0"/>
                  <a:t>目标：走到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个终止状态（出口）</a:t>
                </a:r>
                <a:endParaRPr lang="en-US" altLang="zh-CN" sz="1800" dirty="0"/>
              </a:p>
              <a:p>
                <a:pPr lvl="1" hangingPunct="1"/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指向格子外的动作都导致状态不变</a:t>
                </a:r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800" b="0" dirty="0">
                    <a:solidFill>
                      <a:srgbClr val="00B050"/>
                    </a:solidFill>
                  </a:rPr>
                  <a:t>：终止状态奖励为</a:t>
                </a:r>
                <a:r>
                  <a:rPr lang="en-US" altLang="zh-CN" sz="1800" b="0" dirty="0">
                    <a:solidFill>
                      <a:srgbClr val="00B050"/>
                    </a:solidFill>
                  </a:rPr>
                  <a:t>0</a:t>
                </a:r>
                <a:r>
                  <a:rPr lang="zh-CN" altLang="en-US" sz="1800" b="0" dirty="0">
                    <a:solidFill>
                      <a:srgbClr val="00B050"/>
                    </a:solidFill>
                  </a:rPr>
                  <a:t>，其他状态奖励为</a:t>
                </a:r>
                <a:r>
                  <a:rPr lang="en-US" altLang="zh-CN" sz="1800" b="0" dirty="0">
                    <a:solidFill>
                      <a:srgbClr val="00B050"/>
                    </a:solidFill>
                  </a:rPr>
                  <a:t>-1</a:t>
                </a:r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折扣因子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1800" dirty="0"/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策略</a:t>
                </a:r>
                <a:r>
                  <a:rPr lang="en-US" altLang="zh-CN" sz="1800" dirty="0">
                    <a:solidFill>
                      <a:srgbClr val="0070C0"/>
                    </a:solidFill>
                  </a:rPr>
                  <a:t>(Policy): </a:t>
                </a:r>
              </a:p>
              <a:p>
                <a:pPr lvl="1" hangingPunct="1"/>
                <a:r>
                  <a:rPr lang="zh-CN" altLang="en-US" sz="1800" dirty="0">
                    <a:solidFill>
                      <a:srgbClr val="FF0000"/>
                    </a:solidFill>
                  </a:rPr>
                  <a:t>均匀策略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/>
                  <a:t>=0.25</a:t>
                </a:r>
              </a:p>
              <a:p>
                <a:pPr hangingPunct="1"/>
                <a:r>
                  <a:rPr lang="en-US" altLang="zh-CN" sz="1800" b="1" dirty="0">
                    <a:solidFill>
                      <a:srgbClr val="7030A0"/>
                    </a:solidFill>
                  </a:rPr>
                  <a:t>Q2</a:t>
                </a:r>
                <a:r>
                  <a:rPr lang="zh-CN" altLang="en-US" sz="1200" b="1" dirty="0">
                    <a:solidFill>
                      <a:srgbClr val="7030A0"/>
                    </a:solidFill>
                  </a:rPr>
                  <a:t>：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评估本环境中均匀策略对应的值函数</a:t>
                </a:r>
                <a:endParaRPr lang="en-US" altLang="zh-CN" sz="1800" b="1" i="1" dirty="0">
                  <a:solidFill>
                    <a:srgbClr val="7030A0"/>
                  </a:solidFill>
                </a:endParaRPr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4" y="820416"/>
                <a:ext cx="10442376" cy="3795346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42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537452-FC1B-0167-624F-982E03E56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40" y="1685391"/>
            <a:ext cx="5406106" cy="2223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8292665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Small </a:t>
            </a:r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Gridworld</a:t>
            </a:r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954" y="820416"/>
                <a:ext cx="10442376" cy="3795346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B050"/>
                    </a:solidFill>
                  </a:rPr>
                  <a:t>环境</a:t>
                </a:r>
                <a:endParaRPr lang="en-US" altLang="zh-CN" sz="1800" dirty="0">
                  <a:solidFill>
                    <a:srgbClr val="00B050"/>
                  </a:solidFill>
                </a:endParaRPr>
              </a:p>
              <a:p>
                <a:pPr lvl="1" hangingPunct="1"/>
                <a:r>
                  <a:rPr lang="zh-CN" altLang="en-US" sz="1800" dirty="0"/>
                  <a:t>目标：走到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个终止状态（出口）</a:t>
                </a:r>
                <a:endParaRPr lang="en-US" altLang="zh-CN" sz="1800" dirty="0"/>
              </a:p>
              <a:p>
                <a:pPr lvl="1" hangingPunct="1"/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指向格子外的动作都导致状态不变</a:t>
                </a:r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800" b="0" dirty="0">
                    <a:solidFill>
                      <a:srgbClr val="00B050"/>
                    </a:solidFill>
                  </a:rPr>
                  <a:t>：终止状态奖励为</a:t>
                </a:r>
                <a:r>
                  <a:rPr lang="en-US" altLang="zh-CN" sz="1800" b="0" dirty="0">
                    <a:solidFill>
                      <a:srgbClr val="00B050"/>
                    </a:solidFill>
                  </a:rPr>
                  <a:t>0</a:t>
                </a:r>
                <a:r>
                  <a:rPr lang="zh-CN" altLang="en-US" sz="1800" b="0" dirty="0">
                    <a:solidFill>
                      <a:srgbClr val="00B050"/>
                    </a:solidFill>
                  </a:rPr>
                  <a:t>，其他状态奖励为</a:t>
                </a:r>
                <a:r>
                  <a:rPr lang="en-US" altLang="zh-CN" sz="1800" b="0" dirty="0">
                    <a:solidFill>
                      <a:srgbClr val="00B050"/>
                    </a:solidFill>
                  </a:rPr>
                  <a:t>-1</a:t>
                </a:r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折扣因子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1800" dirty="0"/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策略</a:t>
                </a:r>
                <a:r>
                  <a:rPr lang="en-US" altLang="zh-CN" sz="1800" dirty="0">
                    <a:solidFill>
                      <a:srgbClr val="0070C0"/>
                    </a:solidFill>
                  </a:rPr>
                  <a:t>(Policy): </a:t>
                </a:r>
              </a:p>
              <a:p>
                <a:pPr lvl="1" hangingPunct="1"/>
                <a:r>
                  <a:rPr lang="zh-CN" altLang="en-US" sz="1800" dirty="0">
                    <a:solidFill>
                      <a:srgbClr val="FF0000"/>
                    </a:solidFill>
                  </a:rPr>
                  <a:t>均匀策略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/>
                  <a:t>=0.25</a:t>
                </a:r>
              </a:p>
              <a:p>
                <a:pPr hangingPunct="1"/>
                <a:r>
                  <a:rPr lang="en-US" altLang="zh-CN" sz="1800" b="1" dirty="0">
                    <a:solidFill>
                      <a:srgbClr val="7030A0"/>
                    </a:solidFill>
                  </a:rPr>
                  <a:t>Q2</a:t>
                </a:r>
                <a:r>
                  <a:rPr lang="zh-CN" altLang="en-US" sz="1200" b="1" dirty="0">
                    <a:solidFill>
                      <a:srgbClr val="7030A0"/>
                    </a:solidFill>
                  </a:rPr>
                  <a:t>：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评估本环境中均匀策略对应的值函数</a:t>
                </a:r>
                <a:endParaRPr lang="en-US" altLang="zh-CN" sz="1800" b="1" i="1" dirty="0">
                  <a:solidFill>
                    <a:srgbClr val="7030A0"/>
                  </a:solidFill>
                </a:endParaRPr>
              </a:p>
              <a:p>
                <a:pPr hangingPunct="1"/>
                <a:r>
                  <a:rPr lang="en-US" altLang="zh-CN" sz="1800" b="1" i="1" dirty="0"/>
                  <a:t>V</a:t>
                </a:r>
                <a:r>
                  <a:rPr lang="zh-CN" altLang="en-US" sz="1800" b="1" i="1" dirty="0"/>
                  <a:t>值函数</a:t>
                </a:r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从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开始，按照策略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执行动作， 得到的回报的期望值</a:t>
                </a:r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穷举搜索（期望全展开）：</a:t>
                </a:r>
                <a:endParaRPr lang="en-US" altLang="zh-CN" sz="1800" dirty="0"/>
              </a:p>
              <a:p>
                <a:pPr lvl="3" hangingPunct="1"/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pPr lvl="2" hangingPunct="1"/>
                <a:r>
                  <a:rPr lang="en-US" altLang="zh-CN" sz="1800" dirty="0"/>
                  <a:t>Dynamic Programming</a:t>
                </a:r>
                <a:r>
                  <a:rPr lang="zh-CN" altLang="en-US" sz="1800" dirty="0"/>
                  <a:t>（根据递推关系列出方程组）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pPr lvl="3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 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zh-CN" alt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4" y="820416"/>
                <a:ext cx="10442376" cy="3795346"/>
              </a:xfrm>
              <a:prstGeom prst="rect">
                <a:avLst/>
              </a:prstGeom>
              <a:blipFill>
                <a:blip r:embed="rId3"/>
                <a:stretch>
                  <a:fillRect l="-365" b="-49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43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537452-FC1B-0167-624F-982E03E56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40" y="1685391"/>
            <a:ext cx="5406106" cy="2223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275365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 </a:t>
            </a:r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Exhausitive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Search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6" name="图片占位符 1">
            <a:extLst>
              <a:ext uri="{FF2B5EF4-FFF2-40B4-BE49-F238E27FC236}">
                <a16:creationId xmlns:a16="http://schemas.microsoft.com/office/drawing/2014/main" id="{D1DED41E-5849-18E1-5F67-DF63A0EDE2EA}"/>
              </a:ext>
            </a:extLst>
          </p:cNvPr>
          <p:cNvSpPr txBox="1">
            <a:spLocks/>
          </p:cNvSpPr>
          <p:nvPr/>
        </p:nvSpPr>
        <p:spPr>
          <a:xfrm>
            <a:off x="6479177" y="2336717"/>
            <a:ext cx="5481217" cy="264653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r>
              <a:rPr lang="zh-CN" altLang="en-US" sz="1800" dirty="0">
                <a:solidFill>
                  <a:srgbClr val="00B050"/>
                </a:solidFill>
                <a:latin typeface="+mj-ea"/>
                <a:sym typeface="Helvetica" pitchFamily="2" charset="0"/>
              </a:rPr>
              <a:t>环境模型（状态转移函数等）已知</a:t>
            </a:r>
            <a:endParaRPr lang="en-US" altLang="zh-CN" sz="1800" dirty="0">
              <a:solidFill>
                <a:srgbClr val="1F2329"/>
              </a:solidFill>
              <a:latin typeface="+mj-ea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800" dirty="0">
                <a:latin typeface="+mj-ea"/>
              </a:rPr>
              <a:t>把环境的状态转移过程画成</a:t>
            </a:r>
            <a:r>
              <a:rPr lang="zh-CN" altLang="en-US" sz="1800" b="1" dirty="0">
                <a:latin typeface="+mj-ea"/>
              </a:rPr>
              <a:t>树</a:t>
            </a:r>
            <a:r>
              <a:rPr lang="zh-CN" altLang="en-US" sz="1800" dirty="0">
                <a:latin typeface="+mj-ea"/>
              </a:rPr>
              <a:t>的形式，圆圈表示</a:t>
            </a:r>
            <a:r>
              <a:rPr lang="zh-CN" altLang="en-US" sz="1800" b="1" dirty="0">
                <a:latin typeface="+mj-ea"/>
              </a:rPr>
              <a:t>状态</a:t>
            </a:r>
            <a:r>
              <a:rPr lang="zh-CN" altLang="en-US" sz="1800" dirty="0">
                <a:latin typeface="+mj-ea"/>
              </a:rPr>
              <a:t>，实心小点表示</a:t>
            </a:r>
            <a:r>
              <a:rPr lang="zh-CN" altLang="en-US" sz="1800" b="1" dirty="0">
                <a:latin typeface="+mj-ea"/>
              </a:rPr>
              <a:t>动作</a:t>
            </a:r>
            <a:r>
              <a:rPr lang="zh-CN" altLang="en-US" sz="1800" dirty="0">
                <a:latin typeface="+mj-ea"/>
              </a:rPr>
              <a:t>，方框表示</a:t>
            </a:r>
            <a:r>
              <a:rPr lang="zh-CN" altLang="en-US" sz="1800" b="1" dirty="0">
                <a:latin typeface="+mj-ea"/>
              </a:rPr>
              <a:t>终止状态</a:t>
            </a:r>
            <a:endParaRPr lang="en-US" altLang="zh-CN" sz="1800" b="1" dirty="0">
              <a:latin typeface="+mj-ea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effectLst/>
                <a:latin typeface="+mj-ea"/>
                <a:sym typeface="Helvetica" pitchFamily="2" charset="0"/>
              </a:rPr>
              <a:t>按照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ea"/>
                <a:sym typeface="Helvetica" pitchFamily="2" charset="0"/>
              </a:rPr>
              <a:t>V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+mj-ea"/>
                <a:sym typeface="Helvetica" pitchFamily="2" charset="0"/>
              </a:rPr>
              <a:t>值的定义公式计算 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+mj-ea"/>
                <a:sym typeface="Helvetica" pitchFamily="2" charset="0"/>
              </a:rPr>
              <a:t>-&gt;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+mj-ea"/>
                <a:sym typeface="Helvetica" pitchFamily="2" charset="0"/>
              </a:rPr>
              <a:t> 树的宽度和深度上全展开，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即相当于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+mj-ea"/>
                <a:sym typeface="Helvetica" pitchFamily="2" charset="0"/>
              </a:rPr>
              <a:t>穷举搜索</a:t>
            </a:r>
            <a:endParaRPr lang="en-US" altLang="zh-CN" sz="1800" dirty="0">
              <a:solidFill>
                <a:schemeClr val="tx1"/>
              </a:solidFill>
              <a:effectLst/>
              <a:latin typeface="+mj-ea"/>
              <a:sym typeface="Helvetica" pitchFamily="2" charset="0"/>
            </a:endParaRPr>
          </a:p>
          <a:p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 marL="0" indent="0">
              <a:buNone/>
            </a:pPr>
            <a:endParaRPr lang="en-US" altLang="zh-CN" sz="1800" dirty="0">
              <a:latin typeface="+mj-ea"/>
            </a:endParaRPr>
          </a:p>
          <a:p>
            <a:pPr marL="0" indent="0" hangingPunct="1">
              <a:buNone/>
            </a:pPr>
            <a:endParaRPr lang="en-US" altLang="zh-CN" sz="1800" dirty="0">
              <a:latin typeface="+mj-ea"/>
            </a:endParaRPr>
          </a:p>
          <a:p>
            <a:pPr lvl="2" hangingPunct="1"/>
            <a:endParaRPr lang="en-US" altLang="zh-CN" sz="1800" dirty="0">
              <a:latin typeface="+mj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32910E-9C8B-339C-0A00-76A75F7F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348" y="1744941"/>
            <a:ext cx="4181733" cy="2833978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8F0491B-B227-4C44-BCD1-6FFAA014883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B49789-C322-5D29-BB85-70F7B52F0C92}"/>
                  </a:ext>
                </a:extLst>
              </p:cNvPr>
              <p:cNvSpPr txBox="1"/>
              <p:nvPr/>
            </p:nvSpPr>
            <p:spPr>
              <a:xfrm>
                <a:off x="837214" y="4983255"/>
                <a:ext cx="6096000" cy="408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sty m:val="p"/>
                            </m:r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DB49789-C322-5D29-BB85-70F7B52F0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214" y="4983255"/>
                <a:ext cx="6096000" cy="408253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6936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 </a:t>
            </a:r>
            <a:r>
              <a:rPr lang="en-US" altLang="zh-CN" sz="2000" b="1" dirty="0">
                <a:solidFill>
                  <a:srgbClr val="025F84"/>
                </a:solidFill>
                <a:latin typeface="Helvetica" pitchFamily="2" charset="0"/>
                <a:ea typeface="Microsoft YaHei"/>
                <a:sym typeface="Helvetica" pitchFamily="2" charset="0"/>
              </a:rPr>
              <a:t>Dynamic Programming</a:t>
            </a:r>
            <a:endParaRPr lang="zh-CN" altLang="en-US" sz="2000" dirty="0">
              <a:effectLst/>
              <a:latin typeface="+mj-ea"/>
            </a:endParaRP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2D66A75-ADC8-B19D-5574-49ABC58EC81D}"/>
              </a:ext>
            </a:extLst>
          </p:cNvPr>
          <p:cNvSpPr txBox="1">
            <a:spLocks/>
          </p:cNvSpPr>
          <p:nvPr/>
        </p:nvSpPr>
        <p:spPr>
          <a:xfrm>
            <a:off x="627049" y="1343578"/>
            <a:ext cx="4665518" cy="234316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endParaRPr lang="en-US" altLang="zh-CN" sz="1800" dirty="0">
              <a:solidFill>
                <a:srgbClr val="1F2329"/>
              </a:solidFill>
              <a:latin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B050"/>
                </a:solidFill>
                <a:latin typeface="+mj-ea"/>
                <a:sym typeface="Helvetica" pitchFamily="2" charset="0"/>
              </a:rPr>
              <a:t>环境模型（状态转移函数等）已知</a:t>
            </a:r>
            <a:endParaRPr lang="en-US" altLang="zh-CN" sz="1800" dirty="0">
              <a:solidFill>
                <a:srgbClr val="00B050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chemeClr val="tx1"/>
                </a:solidFill>
                <a:latin typeface="+mj-ea"/>
                <a:sym typeface="Helvetica" pitchFamily="2" charset="0"/>
              </a:rPr>
              <a:t>最优子结构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：问题的最优解可以通过其子问题的最优解来构造。</a:t>
            </a: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利用</a:t>
            </a:r>
            <a:r>
              <a:rPr lang="en-US" altLang="zh-CN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V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函数的 </a:t>
            </a:r>
            <a:r>
              <a:rPr lang="en-US" altLang="zh-CN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Bellman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方程（当前时刻状态值和下一时刻状态值之间的递归关系）</a:t>
            </a: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chemeClr val="tx1"/>
                </a:solidFill>
                <a:latin typeface="+mj-ea"/>
                <a:sym typeface="Helvetica" pitchFamily="2" charset="0"/>
              </a:rPr>
              <a:t>子问题重叠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：问题可以分解为多个子问题，而且这些子问题可以重用和存储。</a:t>
            </a:r>
            <a:endParaRPr lang="en-US" altLang="zh-CN" sz="1800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F54F3C1-5CCA-6604-DB8A-7D57C2FEA0CB}"/>
                  </a:ext>
                </a:extLst>
              </p:cNvPr>
              <p:cNvSpPr txBox="1"/>
              <p:nvPr/>
            </p:nvSpPr>
            <p:spPr>
              <a:xfrm>
                <a:off x="256346" y="3507485"/>
                <a:ext cx="6098720" cy="3937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lvl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∼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zh-CN" alt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zh-CN" alt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altLang="zh-CN" sz="1800" dirty="0">
                  <a:latin typeface="+mj-ea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F54F3C1-5CCA-6604-DB8A-7D57C2FE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6" y="3507485"/>
                <a:ext cx="6098720" cy="393762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76FF21-2553-0829-FD00-B19C627BA3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DAA34F-9111-652B-2A23-E63BEB708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066" y="1615420"/>
            <a:ext cx="4374003" cy="308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4210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 </a:t>
            </a:r>
            <a:r>
              <a:rPr lang="en-US" altLang="zh-CN" sz="2000" b="1" dirty="0">
                <a:solidFill>
                  <a:srgbClr val="025F84"/>
                </a:solidFill>
                <a:latin typeface="Helvetica" pitchFamily="2" charset="0"/>
                <a:ea typeface="Microsoft YaHei"/>
                <a:sym typeface="Helvetica" pitchFamily="2" charset="0"/>
              </a:rPr>
              <a:t>Dynamic Programming</a:t>
            </a:r>
            <a:endParaRPr lang="zh-CN" altLang="en-US" sz="2000" dirty="0">
              <a:effectLst/>
              <a:latin typeface="+mj-ea"/>
            </a:endParaRP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2D66A75-ADC8-B19D-5574-49ABC58EC81D}"/>
              </a:ext>
            </a:extLst>
          </p:cNvPr>
          <p:cNvSpPr txBox="1">
            <a:spLocks/>
          </p:cNvSpPr>
          <p:nvPr/>
        </p:nvSpPr>
        <p:spPr>
          <a:xfrm>
            <a:off x="627049" y="1343578"/>
            <a:ext cx="4665518" cy="234316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endParaRPr lang="en-US" altLang="zh-CN" sz="1800" dirty="0">
              <a:solidFill>
                <a:srgbClr val="1F2329"/>
              </a:solidFill>
              <a:latin typeface="+mj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00B050"/>
                </a:solidFill>
                <a:latin typeface="+mj-ea"/>
                <a:sym typeface="Helvetica" pitchFamily="2" charset="0"/>
              </a:rPr>
              <a:t>环境模型（状态转移函数等）已知</a:t>
            </a:r>
            <a:endParaRPr lang="en-US" altLang="zh-CN" sz="1800" dirty="0">
              <a:solidFill>
                <a:srgbClr val="00B050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chemeClr val="tx1"/>
                </a:solidFill>
                <a:latin typeface="+mj-ea"/>
                <a:sym typeface="Helvetica" pitchFamily="2" charset="0"/>
              </a:rPr>
              <a:t>最优子结构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：问题的最优解可以通过其子问题的最优解来构造。</a:t>
            </a: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利用</a:t>
            </a:r>
            <a:r>
              <a:rPr lang="en-US" altLang="zh-CN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V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函数的 </a:t>
            </a:r>
            <a:r>
              <a:rPr lang="en-US" altLang="zh-CN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Bellman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方程（当前时刻状态值和下一时刻状态值之间的递归关系）</a:t>
            </a: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chemeClr val="tx1"/>
                </a:solidFill>
                <a:latin typeface="+mj-ea"/>
                <a:sym typeface="Helvetica" pitchFamily="2" charset="0"/>
              </a:rPr>
              <a:t>子问题重叠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：问题可以分解为多个子问题，而且这些子问题可以重用和存储。</a:t>
            </a:r>
            <a:endParaRPr lang="en-US" altLang="zh-CN" sz="1800" dirty="0"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F54F3C1-5CCA-6604-DB8A-7D57C2FEA0CB}"/>
                  </a:ext>
                </a:extLst>
              </p:cNvPr>
              <p:cNvSpPr txBox="1"/>
              <p:nvPr/>
            </p:nvSpPr>
            <p:spPr>
              <a:xfrm>
                <a:off x="256346" y="3507485"/>
                <a:ext cx="6098720" cy="3937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lvl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∼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zh-CN" altLang="en-US" sz="1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zh-CN" altLang="en-US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altLang="zh-CN" sz="1800" dirty="0">
                  <a:latin typeface="+mj-ea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F54F3C1-5CCA-6604-DB8A-7D57C2FEA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46" y="3507485"/>
                <a:ext cx="6098720" cy="393762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76FF21-2553-0829-FD00-B19C627BA3C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DAA34F-9111-652B-2A23-E63BEB708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869" y="4662695"/>
            <a:ext cx="2564295" cy="18112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EDCD21-E762-5087-2E0E-411FCA3B4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054" y="1266728"/>
            <a:ext cx="3041833" cy="5842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749E21-B434-93F4-E8D7-F96463887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066" y="2531537"/>
            <a:ext cx="5477438" cy="358790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A751409-A8B9-964D-B64A-38F52DEE17F8}"/>
              </a:ext>
            </a:extLst>
          </p:cNvPr>
          <p:cNvSpPr txBox="1"/>
          <p:nvPr/>
        </p:nvSpPr>
        <p:spPr>
          <a:xfrm>
            <a:off x="6182139" y="6208341"/>
            <a:ext cx="6446674" cy="2462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计算矩阵逆的复杂度较高，因此可以利用其他数值方法（如</a:t>
            </a:r>
            <a:r>
              <a:rPr lang="zh-CN" altLang="en-US" sz="1000" b="1" dirty="0">
                <a:solidFill>
                  <a:schemeClr val="tx1"/>
                </a:solidFill>
              </a:rPr>
              <a:t>高斯消元法、</a:t>
            </a:r>
            <a:r>
              <a:rPr lang="en-US" altLang="zh-CN" sz="1000" b="1" dirty="0">
                <a:solidFill>
                  <a:schemeClr val="tx1"/>
                </a:solidFill>
              </a:rPr>
              <a:t>LU </a:t>
            </a:r>
            <a:r>
              <a:rPr lang="zh-CN" altLang="en-US" sz="1000" b="1" dirty="0">
                <a:solidFill>
                  <a:schemeClr val="tx1"/>
                </a:solidFill>
              </a:rPr>
              <a:t>分解</a:t>
            </a:r>
            <a:r>
              <a:rPr lang="zh-CN" altLang="en-US" sz="1000" dirty="0">
                <a:solidFill>
                  <a:schemeClr val="tx1"/>
                </a:solidFill>
              </a:rPr>
              <a:t>等）来求解矩阵方程。</a:t>
            </a:r>
          </a:p>
        </p:txBody>
      </p:sp>
    </p:spTree>
    <p:extLst>
      <p:ext uri="{BB962C8B-B14F-4D97-AF65-F5344CB8AC3E}">
        <p14:creationId xmlns:p14="http://schemas.microsoft.com/office/powerpoint/2010/main" val="98828699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Small </a:t>
            </a:r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Gridworld</a:t>
            </a:r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4954" y="820416"/>
                <a:ext cx="10442376" cy="3795346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>
                    <a:solidFill>
                      <a:srgbClr val="00B050"/>
                    </a:solidFill>
                  </a:rPr>
                  <a:t>环境</a:t>
                </a:r>
                <a:endParaRPr lang="en-US" altLang="zh-CN" sz="1800" dirty="0">
                  <a:solidFill>
                    <a:srgbClr val="00B050"/>
                  </a:solidFill>
                </a:endParaRPr>
              </a:p>
              <a:p>
                <a:pPr lvl="1" hangingPunct="1"/>
                <a:r>
                  <a:rPr lang="zh-CN" altLang="en-US" sz="1800" dirty="0"/>
                  <a:t>目标：走到</a:t>
                </a:r>
                <a:r>
                  <a:rPr lang="en-US" altLang="zh-CN" sz="1800" dirty="0"/>
                  <a:t>2</a:t>
                </a:r>
                <a:r>
                  <a:rPr lang="zh-CN" altLang="en-US" sz="1800" dirty="0"/>
                  <a:t>个终止状态（出口）</a:t>
                </a:r>
                <a:endParaRPr lang="en-US" altLang="zh-CN" sz="1800" dirty="0"/>
              </a:p>
              <a:p>
                <a:pPr lvl="1" hangingPunct="1"/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指向格子外的动作都导致状态不变</a:t>
                </a:r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800" b="0" dirty="0">
                    <a:solidFill>
                      <a:srgbClr val="00B050"/>
                    </a:solidFill>
                  </a:rPr>
                  <a:t>：终止状态奖励为</a:t>
                </a:r>
                <a:r>
                  <a:rPr lang="en-US" altLang="zh-CN" sz="1800" b="0" dirty="0">
                    <a:solidFill>
                      <a:srgbClr val="00B050"/>
                    </a:solidFill>
                  </a:rPr>
                  <a:t>0</a:t>
                </a:r>
                <a:r>
                  <a:rPr lang="zh-CN" altLang="en-US" sz="1800" b="0" dirty="0">
                    <a:solidFill>
                      <a:srgbClr val="00B050"/>
                    </a:solidFill>
                  </a:rPr>
                  <a:t>，其他状态奖励为</a:t>
                </a:r>
                <a:r>
                  <a:rPr lang="en-US" altLang="zh-CN" sz="1800" b="0" dirty="0">
                    <a:solidFill>
                      <a:srgbClr val="00B050"/>
                    </a:solidFill>
                  </a:rPr>
                  <a:t>-1</a:t>
                </a:r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折扣因子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1800" dirty="0"/>
              </a:p>
              <a:p>
                <a:pPr hangingPunct="1"/>
                <a:r>
                  <a:rPr lang="zh-CN" altLang="en-US" sz="1800" dirty="0">
                    <a:solidFill>
                      <a:srgbClr val="0070C0"/>
                    </a:solidFill>
                  </a:rPr>
                  <a:t>策略</a:t>
                </a:r>
                <a:r>
                  <a:rPr lang="en-US" altLang="zh-CN" sz="1800" dirty="0">
                    <a:solidFill>
                      <a:srgbClr val="0070C0"/>
                    </a:solidFill>
                  </a:rPr>
                  <a:t>(Policy): </a:t>
                </a:r>
              </a:p>
              <a:p>
                <a:pPr lvl="1" hangingPunct="1"/>
                <a:r>
                  <a:rPr lang="zh-CN" altLang="en-US" sz="1800" dirty="0">
                    <a:solidFill>
                      <a:srgbClr val="FF0000"/>
                    </a:solidFill>
                  </a:rPr>
                  <a:t>均匀策略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1800" dirty="0"/>
                  <a:t>=0.25</a:t>
                </a:r>
              </a:p>
              <a:p>
                <a:pPr hangingPunct="1"/>
                <a:r>
                  <a:rPr lang="en-US" altLang="zh-CN" sz="1800" b="1" dirty="0">
                    <a:solidFill>
                      <a:srgbClr val="7030A0"/>
                    </a:solidFill>
                  </a:rPr>
                  <a:t>Q2</a:t>
                </a:r>
                <a:r>
                  <a:rPr lang="zh-CN" altLang="en-US" sz="1200" b="1" dirty="0">
                    <a:solidFill>
                      <a:srgbClr val="7030A0"/>
                    </a:solidFill>
                  </a:rPr>
                  <a:t>：</a:t>
                </a:r>
                <a:r>
                  <a:rPr lang="zh-CN" altLang="en-US" sz="1800" dirty="0">
                    <a:solidFill>
                      <a:srgbClr val="7030A0"/>
                    </a:solidFill>
                  </a:rPr>
                  <a:t>评估本环境中均匀策略的值函数</a:t>
                </a:r>
                <a:endParaRPr lang="en-US" altLang="zh-CN" sz="1800" b="1" i="1" dirty="0">
                  <a:solidFill>
                    <a:srgbClr val="7030A0"/>
                  </a:solidFill>
                </a:endParaRPr>
              </a:p>
              <a:p>
                <a:pPr hangingPunct="1"/>
                <a:r>
                  <a:rPr lang="en-US" altLang="zh-CN" sz="1800" b="1" i="1" dirty="0"/>
                  <a:t>V</a:t>
                </a:r>
                <a:r>
                  <a:rPr lang="zh-CN" altLang="en-US" sz="1800" b="1" i="1" dirty="0"/>
                  <a:t>值函数</a:t>
                </a:r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从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</a:t>
                </a:r>
                <a:r>
                  <a:rPr lang="zh-CN" altLang="en-US" sz="1800" dirty="0"/>
                  <a:t>开始，按照策略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执行动作， 得到的回报的期望值</a:t>
                </a:r>
                <a:endParaRPr lang="en-US" altLang="zh-CN" sz="1800" dirty="0"/>
              </a:p>
              <a:p>
                <a:pPr lvl="2" hangingPunct="1"/>
                <a:r>
                  <a:rPr lang="zh-CN" altLang="en-US" sz="1800" dirty="0"/>
                  <a:t>穷举搜索（期望全展开） 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) 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:pPr lvl="2" hangingPunct="1"/>
                <a:r>
                  <a:rPr lang="en-US" altLang="zh-CN" sz="1800" dirty="0"/>
                  <a:t>Dynamic Programming</a:t>
                </a:r>
                <a:r>
                  <a:rPr lang="zh-CN" altLang="en-US" sz="1800" dirty="0"/>
                  <a:t>（根据递推关系列出方程组） </a:t>
                </a:r>
                <a14:m>
                  <m:oMath xmlns:m="http://schemas.openxmlformats.org/officeDocument/2006/math">
                    <m:r>
                      <a:rPr lang="zh-CN" altLang="en-US" sz="1800" b="0" i="0" smtClean="0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 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sSup>
                          <m:s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p>
                                <m:r>
                                  <a:rPr lang="en-US" altLang="zh-CN" sz="18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1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zh-CN" altLang="en-US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zh-CN" altLang="en-US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54" y="820416"/>
                <a:ext cx="10442376" cy="3795346"/>
              </a:xfrm>
              <a:prstGeom prst="rect">
                <a:avLst/>
              </a:prstGeom>
              <a:blipFill>
                <a:blip r:embed="rId3"/>
                <a:stretch>
                  <a:fillRect l="-365" b="-5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47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537452-FC1B-0167-624F-982E03E56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40" y="1685391"/>
            <a:ext cx="5406106" cy="22239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7067C7-1BC1-004E-9399-1CC230450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8816" y="4212230"/>
            <a:ext cx="2338210" cy="18984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7982978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简介：迭代策略评估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+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策略提升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264954" y="820416"/>
            <a:ext cx="10442376" cy="3795346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marL="0" indent="0" hangingPunct="1">
              <a:buNone/>
            </a:pPr>
            <a:endParaRPr lang="en-US" altLang="zh-CN" sz="1800" b="1" i="1" dirty="0"/>
          </a:p>
          <a:p>
            <a:pPr marL="0" indent="0" hangingPunct="1">
              <a:buNone/>
            </a:pPr>
            <a:endParaRPr lang="en-US" altLang="zh-CN" sz="1800" dirty="0"/>
          </a:p>
          <a:p>
            <a:pPr lvl="1" hangingPunct="1"/>
            <a:endParaRPr lang="en-US" altLang="zh-CN" sz="1800" dirty="0"/>
          </a:p>
          <a:p>
            <a:pPr lvl="1" hangingPunct="1"/>
            <a:endParaRPr lang="en-US" altLang="zh-CN" sz="1800" dirty="0">
              <a:effectLst/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48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537452-FC1B-0167-624F-982E03E56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746" y="1042022"/>
            <a:ext cx="2215729" cy="911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49544E-CC06-AB72-7B28-C4EA083AC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06" y="2057484"/>
            <a:ext cx="5409194" cy="42637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506928-3715-F5E7-90E2-30436FEBC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600" y="2398502"/>
            <a:ext cx="5634251" cy="404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8884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Small </a:t>
            </a:r>
            <a:r>
              <a:rPr lang="en-US" altLang="zh-CN" sz="2000" b="1" dirty="0" err="1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GridWorld</a:t>
            </a:r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1934" y="4255669"/>
                <a:ext cx="3713886" cy="995134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b="1" dirty="0">
                    <a:solidFill>
                      <a:srgbClr val="0070C0"/>
                    </a:solidFill>
                  </a:rPr>
                  <a:t>策略评估</a:t>
                </a:r>
                <a:r>
                  <a:rPr lang="zh-CN" altLang="en-US" sz="1800" dirty="0"/>
                  <a:t>：评估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策略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dirty="0"/>
                  <a:t>的值函数</a:t>
                </a:r>
                <a:endParaRPr lang="en-US" altLang="zh-CN" sz="1800" b="1" i="1" dirty="0"/>
              </a:p>
              <a:p>
                <a:pPr marL="0" indent="0" hangingPunct="1">
                  <a:buNone/>
                </a:pPr>
                <a:endParaRPr lang="en-US" altLang="zh-CN" sz="1800" dirty="0"/>
              </a:p>
              <a:p>
                <a:pPr lvl="1" hangingPunct="1"/>
                <a:endParaRPr lang="en-US" altLang="zh-CN" sz="1800" dirty="0"/>
              </a:p>
              <a:p>
                <a:pPr lvl="1" hangingPunct="1"/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934" y="4255669"/>
                <a:ext cx="3713886" cy="995134"/>
              </a:xfrm>
              <a:prstGeom prst="rect">
                <a:avLst/>
              </a:prstGeom>
              <a:blipFill>
                <a:blip r:embed="rId3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E80965C-52AE-3DFA-D498-83D259BD52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9207086" y="6385809"/>
            <a:ext cx="806344" cy="152437"/>
          </a:xfrm>
        </p:spPr>
        <p:txBody>
          <a:bodyPr/>
          <a:lstStyle/>
          <a:p>
            <a:fld id="{86CB4B4D-7CA3-9044-876B-883B54F8677D}" type="slidenum">
              <a:rPr lang="en-US" altLang="zh-CN" smtClean="0"/>
              <a:t>49</a:t>
            </a:fld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537452-FC1B-0167-624F-982E03E56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2" y="2644769"/>
            <a:ext cx="2957365" cy="1216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963131-F2CF-0E07-1168-C0596A2BD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856" y="2197054"/>
            <a:ext cx="2768600" cy="2247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8F63E1-C185-9C5E-B6DD-C657BCD99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958" y="2200586"/>
            <a:ext cx="2768600" cy="2244368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59F80541-F02A-3D47-4A0D-BCFCA06ACF14}"/>
              </a:ext>
            </a:extLst>
          </p:cNvPr>
          <p:cNvSpPr/>
          <p:nvPr/>
        </p:nvSpPr>
        <p:spPr>
          <a:xfrm>
            <a:off x="7601344" y="2949654"/>
            <a:ext cx="578226" cy="550247"/>
          </a:xfrm>
          <a:prstGeom prst="rightArrow">
            <a:avLst/>
          </a:prstGeom>
          <a:solidFill>
            <a:srgbClr val="00B050"/>
          </a:solidFill>
          <a:ln w="12700" cap="flat">
            <a:solidFill>
              <a:srgbClr val="00B05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B05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32ACB4A-24EB-CEE8-76C1-CE4CDCFB1CD1}"/>
              </a:ext>
            </a:extLst>
          </p:cNvPr>
          <p:cNvSpPr txBox="1"/>
          <p:nvPr/>
        </p:nvSpPr>
        <p:spPr>
          <a:xfrm>
            <a:off x="4807200" y="1671034"/>
            <a:ext cx="260125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zh-CN" altLang="en-US" dirty="0">
                <a:solidFill>
                  <a:srgbClr val="FF0000"/>
                </a:solidFill>
              </a:rPr>
              <a:t>   </a:t>
            </a:r>
            <a:r>
              <a:rPr lang="zh-CN" altLang="en-US" sz="1800" dirty="0">
                <a:solidFill>
                  <a:srgbClr val="FF0000"/>
                </a:solidFill>
              </a:rPr>
              <a:t>均匀策略</a:t>
            </a:r>
            <a:r>
              <a:rPr lang="zh-CN" altLang="en-US" sz="1800" dirty="0"/>
              <a:t>的</a:t>
            </a:r>
            <a:r>
              <a:rPr lang="en-US" altLang="zh-CN" sz="1800" dirty="0"/>
              <a:t>V</a:t>
            </a:r>
            <a:r>
              <a:rPr lang="zh-CN" altLang="en-US" sz="1800" dirty="0"/>
              <a:t>值函数</a:t>
            </a:r>
            <a:endParaRPr lang="en-US" altLang="zh-CN" sz="1800" b="1" i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336A98-0B85-998A-9301-4946C223E97B}"/>
              </a:ext>
            </a:extLst>
          </p:cNvPr>
          <p:cNvSpPr txBox="1"/>
          <p:nvPr/>
        </p:nvSpPr>
        <p:spPr>
          <a:xfrm>
            <a:off x="8123540" y="1671034"/>
            <a:ext cx="41015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zh-CN" altLang="en-US" dirty="0">
                <a:solidFill>
                  <a:srgbClr val="FF0000"/>
                </a:solidFill>
              </a:rPr>
              <a:t>   </a:t>
            </a:r>
            <a:r>
              <a:rPr lang="zh-CN" altLang="en-US" sz="1800" dirty="0">
                <a:solidFill>
                  <a:schemeClr val="tx1"/>
                </a:solidFill>
              </a:rPr>
              <a:t>均匀策略</a:t>
            </a:r>
            <a:r>
              <a:rPr lang="zh-CN" altLang="en-US" sz="1800" dirty="0"/>
              <a:t>的</a:t>
            </a:r>
            <a:r>
              <a:rPr lang="en-US" altLang="zh-CN" sz="1800" dirty="0"/>
              <a:t>V</a:t>
            </a:r>
            <a:r>
              <a:rPr lang="zh-CN" altLang="en-US" sz="1800" dirty="0"/>
              <a:t>值函数</a:t>
            </a:r>
            <a:r>
              <a:rPr lang="zh-CN" altLang="en-US" dirty="0"/>
              <a:t>对应的</a:t>
            </a:r>
            <a:r>
              <a:rPr lang="zh-CN" altLang="en-US" dirty="0">
                <a:solidFill>
                  <a:srgbClr val="FF0000"/>
                </a:solidFill>
              </a:rPr>
              <a:t>贪心策略</a:t>
            </a:r>
            <a:endParaRPr lang="en-US" altLang="zh-CN" sz="1800" b="1" i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BACE48-29AE-0FB1-46CE-E0C6347F52F5}"/>
              </a:ext>
            </a:extLst>
          </p:cNvPr>
          <p:cNvSpPr txBox="1"/>
          <p:nvPr/>
        </p:nvSpPr>
        <p:spPr>
          <a:xfrm>
            <a:off x="3279670" y="5495407"/>
            <a:ext cx="695763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 hangingPunct="1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对于 </a:t>
            </a:r>
            <a:r>
              <a:rPr lang="en-US" altLang="zh-CN" dirty="0">
                <a:solidFill>
                  <a:schemeClr val="tx1"/>
                </a:solidFill>
                <a:effectLst/>
                <a:latin typeface="Helvetica" pitchFamily="2" charset="0"/>
              </a:rPr>
              <a:t>Small </a:t>
            </a:r>
            <a:r>
              <a:rPr lang="en-US" altLang="zh-CN" dirty="0" err="1">
                <a:solidFill>
                  <a:schemeClr val="tx1"/>
                </a:solidFill>
                <a:effectLst/>
                <a:latin typeface="Helvetica" pitchFamily="2" charset="0"/>
              </a:rPr>
              <a:t>GridWorld</a:t>
            </a:r>
            <a:r>
              <a:rPr lang="zh-CN" altLang="en-US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一轮的提升策略就是最优策略！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 hangingPunct="1">
              <a:buFont typeface="Wingdings" pitchFamily="2" charset="2"/>
              <a:buChar char="Ø"/>
            </a:pPr>
            <a:r>
              <a:rPr lang="zh-CN" altLang="en-US" dirty="0">
                <a:solidFill>
                  <a:schemeClr val="tx1"/>
                </a:solidFill>
              </a:rPr>
              <a:t>对于通常的环境，需要更多轮的评估和提升</a:t>
            </a:r>
            <a:endParaRPr lang="en-US" altLang="zh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图片占位符 1">
                <a:extLst>
                  <a:ext uri="{FF2B5EF4-FFF2-40B4-BE49-F238E27FC236}">
                    <a16:creationId xmlns:a16="http://schemas.microsoft.com/office/drawing/2014/main" id="{330438F0-C1CC-5E28-ED90-DACF0E25DE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6757" y="1699202"/>
                <a:ext cx="3162119" cy="502654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914400" lvl="2" indent="0" hangingPunct="1">
                  <a:buNone/>
                </a:pPr>
                <a:r>
                  <a:rPr lang="zh-CN" altLang="en-US" sz="1800" dirty="0"/>
                  <a:t>给定环境，策略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8" name="图片占位符 1">
                <a:extLst>
                  <a:ext uri="{FF2B5EF4-FFF2-40B4-BE49-F238E27FC236}">
                    <a16:creationId xmlns:a16="http://schemas.microsoft.com/office/drawing/2014/main" id="{330438F0-C1CC-5E28-ED90-DACF0E25D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57" y="1699202"/>
                <a:ext cx="3162119" cy="502654"/>
              </a:xfrm>
              <a:prstGeom prst="rect">
                <a:avLst/>
              </a:prstGeom>
              <a:blipFill>
                <a:blip r:embed="rId7"/>
                <a:stretch>
                  <a:fillRect t="-97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图片占位符 1">
                <a:extLst>
                  <a:ext uri="{FF2B5EF4-FFF2-40B4-BE49-F238E27FC236}">
                    <a16:creationId xmlns:a16="http://schemas.microsoft.com/office/drawing/2014/main" id="{FFA61D5B-8F55-06F5-5C44-93E279F9AA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18186" y="4253008"/>
                <a:ext cx="6096000" cy="93355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b="1" dirty="0">
                    <a:solidFill>
                      <a:srgbClr val="00B050"/>
                    </a:solidFill>
                  </a:rPr>
                  <a:t>策略提升</a:t>
                </a:r>
                <a:r>
                  <a:rPr lang="zh-CN" altLang="en-US" sz="1800" dirty="0"/>
                  <a:t>：根据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策略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800" dirty="0"/>
                  <a:t>的值函数得到一个改进的策略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18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14" name="图片占位符 1">
                <a:extLst>
                  <a:ext uri="{FF2B5EF4-FFF2-40B4-BE49-F238E27FC236}">
                    <a16:creationId xmlns:a16="http://schemas.microsoft.com/office/drawing/2014/main" id="{FFA61D5B-8F55-06F5-5C44-93E279F9A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186" y="4253008"/>
                <a:ext cx="6096000" cy="933550"/>
              </a:xfrm>
              <a:prstGeom prst="rect">
                <a:avLst/>
              </a:prstGeom>
              <a:blipFill>
                <a:blip r:embed="rId8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右箭头 14">
            <a:extLst>
              <a:ext uri="{FF2B5EF4-FFF2-40B4-BE49-F238E27FC236}">
                <a16:creationId xmlns:a16="http://schemas.microsoft.com/office/drawing/2014/main" id="{2A62A1CF-547F-391C-4C3F-4744ABEB34A9}"/>
              </a:ext>
            </a:extLst>
          </p:cNvPr>
          <p:cNvSpPr/>
          <p:nvPr/>
        </p:nvSpPr>
        <p:spPr>
          <a:xfrm>
            <a:off x="3783242" y="2826851"/>
            <a:ext cx="578226" cy="537883"/>
          </a:xfrm>
          <a:prstGeom prst="rightArrow">
            <a:avLst/>
          </a:prstGeom>
          <a:solidFill>
            <a:srgbClr val="0070C0"/>
          </a:solidFill>
          <a:ln w="12700" cap="flat">
            <a:solidFill>
              <a:srgbClr val="0070C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1003295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17" name="小标题"/>
          <p:cNvSpPr txBox="1"/>
          <p:nvPr/>
        </p:nvSpPr>
        <p:spPr>
          <a:xfrm>
            <a:off x="1434296" y="1250211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RL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简介：值函数，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 TD, Q-learning,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REINFORCE,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A2C,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PPO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与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区别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2"/>
                </a:solidFill>
              </a:rPr>
              <a:t>第</a:t>
            </a:r>
            <a:r>
              <a:rPr lang="en-US" altLang="zh-CN" sz="1600" dirty="0">
                <a:solidFill>
                  <a:schemeClr val="tx2"/>
                </a:solidFill>
              </a:rPr>
              <a:t>2</a:t>
            </a:r>
            <a:r>
              <a:rPr lang="zh-CN" altLang="en-US" sz="1600" dirty="0">
                <a:solidFill>
                  <a:schemeClr val="tx2"/>
                </a:solidFill>
              </a:rPr>
              <a:t>节 ： </a:t>
            </a:r>
            <a:r>
              <a:rPr lang="en-US" altLang="zh-CN" sz="1600" dirty="0">
                <a:solidFill>
                  <a:schemeClr val="tx2"/>
                </a:solidFill>
              </a:rPr>
              <a:t>MCTS</a:t>
            </a:r>
            <a:r>
              <a:rPr lang="zh-CN" altLang="en-US" sz="1600" dirty="0">
                <a:solidFill>
                  <a:schemeClr val="tx2"/>
                </a:solidFill>
              </a:rPr>
              <a:t> 基础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en-US" altLang="zh-CN"/>
          </a:p>
        </p:txBody>
      </p:sp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01145D6E-E835-5F74-D774-9F891081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1527214-9216-9D1F-7D4D-5ADDA31EF580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5" name="小标题">
            <a:extLst>
              <a:ext uri="{FF2B5EF4-FFF2-40B4-BE49-F238E27FC236}">
                <a16:creationId xmlns:a16="http://schemas.microsoft.com/office/drawing/2014/main" id="{A5AE0DFC-4CBF-2E81-375B-C70D0EB7A0B1}"/>
              </a:ext>
            </a:extLst>
          </p:cNvPr>
          <p:cNvSpPr txBox="1"/>
          <p:nvPr/>
        </p:nvSpPr>
        <p:spPr>
          <a:xfrm>
            <a:off x="1434296" y="5074310"/>
            <a:ext cx="8822680" cy="89255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2"/>
                </a:solidFill>
              </a:rPr>
              <a:t>第</a:t>
            </a:r>
            <a:r>
              <a:rPr lang="en-US" altLang="zh-CN" sz="1600" dirty="0">
                <a:solidFill>
                  <a:schemeClr val="tx2"/>
                </a:solidFill>
              </a:rPr>
              <a:t>3</a:t>
            </a:r>
            <a:r>
              <a:rPr lang="zh-CN" altLang="en-US" sz="1600" dirty="0">
                <a:solidFill>
                  <a:schemeClr val="tx2"/>
                </a:solidFill>
              </a:rPr>
              <a:t>节</a:t>
            </a:r>
            <a:r>
              <a:rPr lang="en-US" altLang="zh-CN" sz="1600" dirty="0">
                <a:solidFill>
                  <a:schemeClr val="tx2"/>
                </a:solidFill>
              </a:rPr>
              <a:t>:</a:t>
            </a:r>
            <a:r>
              <a:rPr lang="zh-CN" altLang="en-US" sz="1600" dirty="0">
                <a:solidFill>
                  <a:schemeClr val="tx2"/>
                </a:solidFill>
              </a:rPr>
              <a:t> 面向通用决策场景的 </a:t>
            </a:r>
            <a:r>
              <a:rPr lang="en-US" altLang="zh-CN" sz="1600" dirty="0">
                <a:solidFill>
                  <a:schemeClr val="tx2"/>
                </a:solidFill>
              </a:rPr>
              <a:t>MCTS+RL </a:t>
            </a:r>
            <a:r>
              <a:rPr lang="zh-CN" altLang="en-US" sz="1600" dirty="0">
                <a:solidFill>
                  <a:schemeClr val="tx2"/>
                </a:solidFill>
              </a:rPr>
              <a:t>基准框架</a:t>
            </a:r>
            <a:r>
              <a:rPr lang="en-US" altLang="zh-CN" sz="1600" dirty="0">
                <a:solidFill>
                  <a:schemeClr val="tx2"/>
                </a:solidFill>
              </a:rPr>
              <a:t>: </a:t>
            </a:r>
            <a:r>
              <a:rPr lang="en-US" altLang="zh-CN" sz="1600" dirty="0" err="1">
                <a:solidFill>
                  <a:schemeClr val="tx2"/>
                </a:solidFill>
              </a:rPr>
              <a:t>LightZero</a:t>
            </a:r>
            <a:r>
              <a:rPr lang="zh-CN" altLang="en-US" sz="1600" dirty="0">
                <a:solidFill>
                  <a:schemeClr val="tx2"/>
                </a:solidFill>
              </a:rPr>
              <a:t> 及其改进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780283"/>
      </p:ext>
    </p:extLst>
  </p:cSld>
  <p:clrMapOvr>
    <a:masterClrMapping/>
  </p:clrMapOvr>
  <p:transition spd="med" advTm="25898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算法分类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2154" y="1051993"/>
                <a:ext cx="10442376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en-US" altLang="zh-CN" sz="1800" dirty="0"/>
                  <a:t>Value-based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RL</a:t>
                </a:r>
              </a:p>
              <a:p>
                <a:pPr lvl="1" hangingPunct="1"/>
                <a:r>
                  <a:rPr lang="zh-CN" altLang="en-US" sz="1800" dirty="0"/>
                  <a:t>估计</a:t>
                </a:r>
                <a:r>
                  <a:rPr lang="zh-CN" altLang="en-US" sz="1800" b="1" dirty="0">
                    <a:solidFill>
                      <a:srgbClr val="0070C0"/>
                    </a:solidFill>
                  </a:rPr>
                  <a:t>最优值函数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最优策略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</a:rPr>
                  <a:t>是</a:t>
                </a:r>
                <a:r>
                  <a:rPr lang="zh-CN" altLang="en-US" sz="1800" dirty="0"/>
                  <a:t>从最优值函数提取出来的</a:t>
                </a:r>
                <a:endParaRPr lang="en-US" altLang="zh-CN" sz="1800" dirty="0"/>
              </a:p>
              <a:p>
                <a:pPr lvl="1" hangingPunct="1"/>
                <a:r>
                  <a:rPr lang="zh-CN" altLang="en-US" sz="1800" dirty="0"/>
                  <a:t>（</a:t>
                </a:r>
                <a:r>
                  <a:rPr lang="en-US" altLang="zh-CN" sz="1800" dirty="0"/>
                  <a:t>DQN</a:t>
                </a:r>
                <a:r>
                  <a:rPr lang="zh-CN" altLang="en-US" sz="1800" dirty="0"/>
                  <a:t> 算法的核心思想）</a:t>
                </a:r>
                <a:endParaRPr lang="en-US" altLang="zh-CN" sz="1800" dirty="0"/>
              </a:p>
              <a:p>
                <a:pPr lvl="1" hangingPunct="1"/>
                <a:endParaRPr lang="en-US" altLang="zh-CN" sz="1800" dirty="0"/>
              </a:p>
              <a:p>
                <a:pPr hangingPunct="1"/>
                <a:r>
                  <a:rPr lang="en-US" altLang="zh-CN" sz="1800" dirty="0"/>
                  <a:t>Policy-based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RL</a:t>
                </a:r>
              </a:p>
              <a:p>
                <a:pPr lvl="1" hangingPunct="1"/>
                <a:r>
                  <a:rPr lang="zh-CN" altLang="en-US" sz="1800" b="1" dirty="0">
                    <a:solidFill>
                      <a:srgbClr val="FF0000"/>
                    </a:solidFill>
                  </a:rPr>
                  <a:t>直接</a:t>
                </a:r>
                <a:r>
                  <a:rPr lang="zh-CN" altLang="en-US" sz="1800" dirty="0"/>
                  <a:t>寻找最优</a:t>
                </a:r>
                <a:r>
                  <a:rPr lang="zh-CN" altLang="en-US" sz="1800" dirty="0">
                    <a:solidFill>
                      <a:srgbClr val="0070C0"/>
                    </a:solidFill>
                  </a:rPr>
                  <a:t>策略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sz="1800" dirty="0">
                    <a:latin typeface="Helvetica" pitchFamily="2" charset="0"/>
                  </a:rPr>
                  <a:t>（</a:t>
                </a:r>
                <a:r>
                  <a:rPr lang="zh-CN" altLang="en-US" sz="1800" dirty="0"/>
                  <a:t>最优策略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latin typeface="Helvetica" pitchFamily="2" charset="0"/>
                  </a:rPr>
                  <a:t>不是</a:t>
                </a:r>
                <a:r>
                  <a:rPr lang="zh-CN" altLang="en-US" sz="1800" dirty="0">
                    <a:latin typeface="Helvetica" pitchFamily="2" charset="0"/>
                  </a:rPr>
                  <a:t>通过</a:t>
                </a:r>
                <a:r>
                  <a:rPr lang="zh-CN" altLang="en-US" sz="1800" dirty="0"/>
                  <a:t>最优值函数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zh-CN" altLang="en-US" sz="1800" dirty="0"/>
                  <a:t>提取出来的</a:t>
                </a:r>
                <a:r>
                  <a:rPr lang="zh-CN" altLang="en-US" sz="1800" dirty="0">
                    <a:latin typeface="Helvetica" pitchFamily="2" charset="0"/>
                  </a:rPr>
                  <a:t>）</a:t>
                </a:r>
                <a:endParaRPr lang="en-US" altLang="zh-CN" sz="1800" dirty="0">
                  <a:latin typeface="Helvetica" pitchFamily="2" charset="0"/>
                </a:endParaRPr>
              </a:p>
              <a:p>
                <a:pPr lvl="1" hangingPunct="1"/>
                <a:r>
                  <a:rPr lang="zh-CN" altLang="en-US" sz="1800" dirty="0"/>
                  <a:t>（</a:t>
                </a:r>
                <a:r>
                  <a:rPr lang="en-US" altLang="zh-CN" sz="1800" dirty="0"/>
                  <a:t>PPO</a:t>
                </a:r>
                <a:r>
                  <a:rPr lang="zh-CN" altLang="en-US" sz="1800" dirty="0"/>
                  <a:t> 算法的核心思想）</a:t>
                </a:r>
                <a:endParaRPr lang="en-US" altLang="zh-CN" sz="1800" dirty="0"/>
              </a:p>
              <a:p>
                <a:pPr marL="457200" lvl="1" indent="0" hangingPunct="1">
                  <a:buNone/>
                </a:pPr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r>
                  <a:rPr lang="en-US" altLang="zh-CN" sz="1800" dirty="0"/>
                  <a:t>Model-based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RL</a:t>
                </a:r>
              </a:p>
              <a:p>
                <a:pPr lvl="1" hangingPunct="1"/>
                <a14:m>
                  <m:oMath xmlns:m="http://schemas.openxmlformats.org/officeDocument/2006/math">
                    <m:r>
                      <a:rPr lang="zh-CN" alt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学习</m:t>
                    </m:r>
                  </m:oMath>
                </a14:m>
                <a:r>
                  <a:rPr lang="zh-CN" altLang="en-US" sz="18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一个</a:t>
                </a:r>
                <a:r>
                  <a:rPr lang="zh-CN" altLang="en-US" sz="1800" b="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环境模型  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（</a:t>
                </a:r>
                <a:r>
                  <a:rPr lang="zh-CN" altLang="en-US" sz="18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状态转移函数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1800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US" altLang="zh-CN" sz="1800" i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zh-CN" altLang="en-US" sz="1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，奖励函数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，终止条件</a:t>
                </a:r>
                <a:r>
                  <a:rPr lang="en-US" altLang="zh-CN" sz="18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zh-CN" sz="1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1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altLang="zh-CN" sz="1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  <a:t>）</a:t>
                </a:r>
                <a:endParaRPr lang="en-US" altLang="zh-CN" sz="1800" b="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lvl="1" hangingPunct="1"/>
                <a:r>
                  <a:rPr lang="zh-CN" altLang="en-US" sz="1800" dirty="0">
                    <a:latin typeface="Helvetica" pitchFamily="2" charset="0"/>
                  </a:rPr>
                  <a:t>使用模型进行规划（例如通过 </a:t>
                </a:r>
                <a:r>
                  <a:rPr lang="en-US" altLang="zh-CN" sz="1800" dirty="0">
                    <a:latin typeface="Helvetica" pitchFamily="2" charset="0"/>
                  </a:rPr>
                  <a:t>MCTS</a:t>
                </a:r>
                <a:r>
                  <a:rPr lang="zh-CN" altLang="en-US" sz="1800" dirty="0">
                    <a:latin typeface="Helvetica" pitchFamily="2" charset="0"/>
                  </a:rPr>
                  <a:t> 进行 </a:t>
                </a:r>
                <a:r>
                  <a:rPr lang="en-US" altLang="zh-CN" sz="1800" dirty="0">
                    <a:latin typeface="Helvetica" pitchFamily="2" charset="0"/>
                  </a:rPr>
                  <a:t>lookahead</a:t>
                </a:r>
                <a:r>
                  <a:rPr lang="zh-CN" altLang="en-US" sz="1800" dirty="0">
                    <a:latin typeface="Helvetica" pitchFamily="2" charset="0"/>
                  </a:rPr>
                  <a:t> </a:t>
                </a:r>
                <a:r>
                  <a:rPr lang="en-US" altLang="zh-CN" sz="1800" dirty="0">
                    <a:latin typeface="Helvetica" pitchFamily="2" charset="0"/>
                  </a:rPr>
                  <a:t>search</a:t>
                </a:r>
                <a:r>
                  <a:rPr lang="zh-CN" altLang="en-US" sz="1800" dirty="0">
                    <a:latin typeface="Helvetica" pitchFamily="2" charset="0"/>
                  </a:rPr>
                  <a:t>）</a:t>
                </a:r>
                <a:endParaRPr lang="en-US" altLang="zh-CN" sz="1800" dirty="0">
                  <a:effectLst/>
                  <a:latin typeface="Helvetica" pitchFamily="2" charset="0"/>
                </a:endParaRPr>
              </a:p>
              <a:p>
                <a:pPr hangingPunct="1"/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54" y="1051993"/>
                <a:ext cx="10442376" cy="5527630"/>
              </a:xfrm>
              <a:prstGeom prst="rect">
                <a:avLst/>
              </a:prstGeom>
              <a:blipFill>
                <a:blip r:embed="rId3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971479-497D-BA20-9C28-F9B51DFF83E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729622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17" name="小标题"/>
          <p:cNvSpPr txBox="1"/>
          <p:nvPr/>
        </p:nvSpPr>
        <p:spPr>
          <a:xfrm>
            <a:off x="1434296" y="1250211"/>
            <a:ext cx="8822680" cy="125136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RL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: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值函数，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TD,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Q-learning,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REINFORCE,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A2C,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PPO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与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区别</a:t>
            </a:r>
            <a:endParaRPr lang="en-US" altLang="zh-CN" sz="1333" dirty="0">
              <a:solidFill>
                <a:schemeClr val="tx2"/>
              </a:solidFill>
            </a:endParaRPr>
          </a:p>
          <a:p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2"/>
                </a:solidFill>
              </a:rPr>
              <a:t>第</a:t>
            </a:r>
            <a:r>
              <a:rPr lang="en-US" altLang="zh-CN" sz="1600" dirty="0">
                <a:solidFill>
                  <a:schemeClr val="tx2"/>
                </a:solidFill>
              </a:rPr>
              <a:t>2</a:t>
            </a:r>
            <a:r>
              <a:rPr lang="zh-CN" altLang="en-US" sz="1600" dirty="0">
                <a:solidFill>
                  <a:schemeClr val="tx2"/>
                </a:solidFill>
              </a:rPr>
              <a:t>节 ： </a:t>
            </a:r>
            <a:r>
              <a:rPr lang="en-US" altLang="zh-CN" sz="1600" dirty="0">
                <a:solidFill>
                  <a:schemeClr val="tx2"/>
                </a:solidFill>
              </a:rPr>
              <a:t>MCTS</a:t>
            </a:r>
            <a:r>
              <a:rPr lang="zh-CN" altLang="en-US" sz="1600" dirty="0">
                <a:solidFill>
                  <a:schemeClr val="tx2"/>
                </a:solidFill>
              </a:rPr>
              <a:t> 基础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51</a:t>
            </a:fld>
            <a:endParaRPr lang="en-US" altLang="zh-CN"/>
          </a:p>
        </p:txBody>
      </p:sp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01145D6E-E835-5F74-D774-9F8910813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1527214-9216-9D1F-7D4D-5ADDA31EF580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5" name="小标题">
            <a:extLst>
              <a:ext uri="{FF2B5EF4-FFF2-40B4-BE49-F238E27FC236}">
                <a16:creationId xmlns:a16="http://schemas.microsoft.com/office/drawing/2014/main" id="{A5AE0DFC-4CBF-2E81-375B-C70D0EB7A0B1}"/>
              </a:ext>
            </a:extLst>
          </p:cNvPr>
          <p:cNvSpPr txBox="1"/>
          <p:nvPr/>
        </p:nvSpPr>
        <p:spPr>
          <a:xfrm>
            <a:off x="1434296" y="5074310"/>
            <a:ext cx="8822680" cy="89255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2"/>
                </a:solidFill>
              </a:rPr>
              <a:t>第</a:t>
            </a:r>
            <a:r>
              <a:rPr lang="en-US" altLang="zh-CN" sz="1600" dirty="0">
                <a:solidFill>
                  <a:schemeClr val="tx2"/>
                </a:solidFill>
              </a:rPr>
              <a:t>3</a:t>
            </a:r>
            <a:r>
              <a:rPr lang="zh-CN" altLang="en-US" sz="1600" dirty="0">
                <a:solidFill>
                  <a:schemeClr val="tx2"/>
                </a:solidFill>
              </a:rPr>
              <a:t>节</a:t>
            </a:r>
            <a:r>
              <a:rPr lang="en-US" altLang="zh-CN" sz="1600" dirty="0">
                <a:solidFill>
                  <a:schemeClr val="tx2"/>
                </a:solidFill>
              </a:rPr>
              <a:t>:</a:t>
            </a:r>
            <a:r>
              <a:rPr lang="zh-CN" altLang="en-US" sz="1600" dirty="0">
                <a:solidFill>
                  <a:schemeClr val="tx2"/>
                </a:solidFill>
              </a:rPr>
              <a:t> 面向通用决策场景的 </a:t>
            </a:r>
            <a:r>
              <a:rPr lang="en-US" altLang="zh-CN" sz="1600" dirty="0">
                <a:solidFill>
                  <a:schemeClr val="tx2"/>
                </a:solidFill>
              </a:rPr>
              <a:t>MCTS+RL </a:t>
            </a:r>
            <a:r>
              <a:rPr lang="zh-CN" altLang="en-US" sz="1600" dirty="0">
                <a:solidFill>
                  <a:schemeClr val="tx2"/>
                </a:solidFill>
              </a:rPr>
              <a:t>基准框架</a:t>
            </a:r>
            <a:r>
              <a:rPr lang="en-US" altLang="zh-CN" sz="1600" dirty="0">
                <a:solidFill>
                  <a:schemeClr val="tx2"/>
                </a:solidFill>
              </a:rPr>
              <a:t>: </a:t>
            </a:r>
            <a:r>
              <a:rPr lang="en-US" altLang="zh-CN" sz="1600" dirty="0" err="1">
                <a:solidFill>
                  <a:schemeClr val="tx2"/>
                </a:solidFill>
              </a:rPr>
              <a:t>LightZero</a:t>
            </a:r>
            <a:r>
              <a:rPr lang="zh-CN" altLang="en-US" sz="1600" dirty="0">
                <a:solidFill>
                  <a:schemeClr val="tx2"/>
                </a:solidFill>
              </a:rPr>
              <a:t> 及其改进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3238"/>
      </p:ext>
    </p:extLst>
  </p:cSld>
  <p:clrMapOvr>
    <a:masterClrMapping/>
  </p:clrMapOvr>
  <p:transition spd="med" advTm="25898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5" y="278377"/>
            <a:ext cx="9783957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</a:rPr>
              <a:t>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</a:rPr>
              <a:t>unknown MDP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</a:rPr>
              <a:t> 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如何估计值函数？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pic>
        <p:nvPicPr>
          <p:cNvPr id="4" name="Picture 1" descr="thu_course7.drawio (4)">
            <a:extLst>
              <a:ext uri="{FF2B5EF4-FFF2-40B4-BE49-F238E27FC236}">
                <a16:creationId xmlns:a16="http://schemas.microsoft.com/office/drawing/2014/main" id="{F844936B-FC05-3FA7-A8A8-6AA25D6F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101" y="2682331"/>
            <a:ext cx="3439921" cy="20174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4399D4-A04E-76BA-E5DD-3ADEEEF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541" y="2022221"/>
            <a:ext cx="4197613" cy="376809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D93D1B-910F-7D00-AA9F-18A773CCA7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52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086775-EFB5-9591-AAFA-CC158E943BE2}"/>
              </a:ext>
            </a:extLst>
          </p:cNvPr>
          <p:cNvSpPr txBox="1"/>
          <p:nvPr/>
        </p:nvSpPr>
        <p:spPr>
          <a:xfrm>
            <a:off x="6826923" y="1425943"/>
            <a:ext cx="254247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ES</a:t>
            </a:r>
            <a:r>
              <a:rPr lang="zh-CN" altLang="en-US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MC</a:t>
            </a:r>
            <a:r>
              <a:rPr lang="zh-CN" altLang="en-US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DP</a:t>
            </a:r>
            <a:r>
              <a:rPr lang="zh-CN" altLang="en-US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TD</a:t>
            </a:r>
            <a:r>
              <a:rPr lang="zh-CN" altLang="en-US" sz="18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的比较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3D6A9E-E553-A123-7AE1-44739B2225C5}"/>
              </a:ext>
            </a:extLst>
          </p:cNvPr>
          <p:cNvSpPr txBox="1"/>
          <p:nvPr/>
        </p:nvSpPr>
        <p:spPr>
          <a:xfrm>
            <a:off x="403755" y="4376991"/>
            <a:ext cx="3516973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effectLst/>
                <a:latin typeface="+mj-ea"/>
              </a:rPr>
              <a:t>Sampling</a:t>
            </a:r>
            <a:r>
              <a:rPr lang="en-US" altLang="zh-CN" dirty="0">
                <a:effectLst/>
                <a:latin typeface="+mj-ea"/>
              </a:rPr>
              <a:t>: </a:t>
            </a:r>
          </a:p>
          <a:p>
            <a:pPr lvl="1" indent="0"/>
            <a:r>
              <a:rPr lang="en-US" altLang="zh-CN" dirty="0">
                <a:effectLst/>
                <a:latin typeface="+mj-ea"/>
              </a:rPr>
              <a:t>update samples an expectation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effectLst/>
                <a:latin typeface="+mj-ea"/>
              </a:rPr>
              <a:t>Bootstrapping</a:t>
            </a:r>
            <a:r>
              <a:rPr lang="en-US" altLang="zh-CN" dirty="0">
                <a:effectLst/>
                <a:latin typeface="+mj-ea"/>
              </a:rPr>
              <a:t>: </a:t>
            </a:r>
            <a:endParaRPr lang="en-US" altLang="zh-CN" dirty="0">
              <a:latin typeface="+mj-ea"/>
            </a:endParaRPr>
          </a:p>
          <a:p>
            <a:pPr lvl="2" indent="0"/>
            <a:r>
              <a:rPr lang="en-US" altLang="zh-CN" dirty="0">
                <a:effectLst/>
                <a:latin typeface="+mj-ea"/>
              </a:rPr>
              <a:t>update involves an estimate</a:t>
            </a:r>
          </a:p>
          <a:p>
            <a:pPr lvl="1" indent="0"/>
            <a:endParaRPr lang="en-US" altLang="zh-CN" dirty="0">
              <a:effectLst/>
              <a:latin typeface="+mj-ea"/>
            </a:endParaRPr>
          </a:p>
          <a:p>
            <a:pPr marL="285750" lvl="1" indent="-285750">
              <a:buFont typeface="Wingdings" pitchFamily="2" charset="2"/>
              <a:buChar char="Ø"/>
            </a:pPr>
            <a:endParaRPr lang="en-US" altLang="zh-CN" dirty="0">
              <a:effectLst/>
              <a:latin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053B62-6861-A2B6-43FF-E32F57F3353A}"/>
              </a:ext>
            </a:extLst>
          </p:cNvPr>
          <p:cNvSpPr txBox="1"/>
          <p:nvPr/>
        </p:nvSpPr>
        <p:spPr>
          <a:xfrm>
            <a:off x="130764" y="1382075"/>
            <a:ext cx="4042777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穷举搜索和 </a:t>
            </a:r>
            <a:r>
              <a:rPr lang="en-US" altLang="zh-CN" sz="1600" dirty="0"/>
              <a:t>Dynamic</a:t>
            </a:r>
            <a:r>
              <a:rPr lang="zh-CN" altLang="en-US" sz="1600" dirty="0"/>
              <a:t> </a:t>
            </a:r>
            <a:r>
              <a:rPr lang="en-US" altLang="zh-CN" sz="1600" dirty="0"/>
              <a:t>Programming</a:t>
            </a:r>
            <a:endParaRPr lang="en-US" altLang="zh-CN" sz="1600" b="1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1" dirty="0"/>
              <a:t>需要已知模型</a:t>
            </a:r>
            <a:r>
              <a:rPr lang="zh-CN" altLang="en-US" sz="1600" dirty="0"/>
              <a:t>：要求我们知道环境的状态转移概率和奖励函数</a:t>
            </a:r>
            <a:endParaRPr lang="en-US" altLang="zh-CN" sz="1600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1" dirty="0"/>
              <a:t>计算复杂度高</a:t>
            </a:r>
            <a:r>
              <a:rPr lang="zh-CN" altLang="en-US" sz="1600" dirty="0"/>
              <a:t>：对于大规模的状态空间和动作空间，动态规划的计算量和存储需求非常大。</a:t>
            </a: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31C4B5FE-4D4A-1504-324F-74E9F3AE60ED}"/>
              </a:ext>
            </a:extLst>
          </p:cNvPr>
          <p:cNvSpPr/>
          <p:nvPr/>
        </p:nvSpPr>
        <p:spPr>
          <a:xfrm>
            <a:off x="1494263" y="3222702"/>
            <a:ext cx="576506" cy="936703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90457974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</a:rPr>
              <a:t>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</a:rPr>
              <a:t>MC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</a:rPr>
              <a:t> 和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</a:rPr>
              <a:t>TD</a:t>
            </a:r>
            <a:endParaRPr lang="zh-CN" altLang="en-US" sz="2000" dirty="0">
              <a:effectLst/>
              <a:latin typeface="+mj-ea"/>
            </a:endParaRPr>
          </a:p>
        </p:txBody>
      </p:sp>
      <p:sp>
        <p:nvSpPr>
          <p:cNvPr id="2" name="图片占位符 1">
            <a:extLst>
              <a:ext uri="{FF2B5EF4-FFF2-40B4-BE49-F238E27FC236}">
                <a16:creationId xmlns:a16="http://schemas.microsoft.com/office/drawing/2014/main" id="{22D66A75-ADC8-B19D-5574-49ABC58EC81D}"/>
              </a:ext>
            </a:extLst>
          </p:cNvPr>
          <p:cNvSpPr txBox="1">
            <a:spLocks/>
          </p:cNvSpPr>
          <p:nvPr/>
        </p:nvSpPr>
        <p:spPr>
          <a:xfrm>
            <a:off x="1430482" y="1508770"/>
            <a:ext cx="4665518" cy="646331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rgbClr val="0070C0"/>
                </a:solidFill>
                <a:latin typeface="+mj-ea"/>
                <a:sym typeface="Helvetica" pitchFamily="2" charset="0"/>
              </a:rPr>
              <a:t>基于</a:t>
            </a:r>
            <a:r>
              <a:rPr lang="en-US" altLang="zh-CN" sz="1800" b="1" dirty="0">
                <a:solidFill>
                  <a:srgbClr val="0070C0"/>
                </a:solidFill>
                <a:latin typeface="+mj-ea"/>
                <a:sym typeface="Helvetica" pitchFamily="2" charset="0"/>
              </a:rPr>
              <a:t>sample</a:t>
            </a:r>
            <a:r>
              <a:rPr lang="zh-CN" altLang="en-US" sz="1800" b="1" dirty="0">
                <a:solidFill>
                  <a:srgbClr val="0070C0"/>
                </a:solidFill>
                <a:latin typeface="+mj-ea"/>
                <a:sym typeface="Helvetica" pitchFamily="2" charset="0"/>
              </a:rPr>
              <a:t>的思想：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采样完整的轨迹</a:t>
            </a: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宽度限制为</a:t>
            </a:r>
            <a:r>
              <a:rPr lang="en-US" altLang="zh-CN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，深度为最大</a:t>
            </a: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ü"/>
            </a:pPr>
            <a:endParaRPr lang="en-US" altLang="zh-CN" sz="1800" dirty="0">
              <a:latin typeface="+mj-ea"/>
            </a:endParaRPr>
          </a:p>
          <a:p>
            <a:pPr hangingPunct="1">
              <a:buFont typeface="Wingdings" pitchFamily="2" charset="2"/>
              <a:buChar char="ü"/>
            </a:pPr>
            <a:endParaRPr lang="en-US" altLang="zh-CN" sz="1800" dirty="0">
              <a:latin typeface="+mj-ea"/>
            </a:endParaRPr>
          </a:p>
          <a:p>
            <a:pPr lvl="2" hangingPunct="1">
              <a:buFont typeface="Wingdings" pitchFamily="2" charset="2"/>
              <a:buChar char="ü"/>
            </a:pPr>
            <a:endParaRPr lang="en-US" altLang="zh-CN" sz="1800" dirty="0">
              <a:latin typeface="+mj-ea"/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2725DCBB-AC25-00DF-8AE3-DC83DDF41F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53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9949C2-290A-52DA-FABF-1D15493D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20" y="2857567"/>
            <a:ext cx="4919910" cy="3210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4E11F2-E62C-6994-52EA-938A9A17C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319" y="2906443"/>
            <a:ext cx="4894678" cy="32109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17F874-BF2C-B8DF-D4F0-AD6FA18D7B31}"/>
              </a:ext>
            </a:extLst>
          </p:cNvPr>
          <p:cNvSpPr txBox="1"/>
          <p:nvPr/>
        </p:nvSpPr>
        <p:spPr>
          <a:xfrm>
            <a:off x="6677133" y="1393607"/>
            <a:ext cx="511111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同时基于</a:t>
            </a:r>
            <a:r>
              <a:rPr lang="en-US" altLang="zh-CN" sz="1800" b="1" dirty="0">
                <a:solidFill>
                  <a:srgbClr val="0070C0"/>
                </a:solidFill>
                <a:latin typeface="+mj-ea"/>
                <a:sym typeface="Helvetica" pitchFamily="2" charset="0"/>
              </a:rPr>
              <a:t>Bootstrap</a:t>
            </a:r>
            <a:r>
              <a:rPr lang="zh-CN" altLang="en-US" sz="1800" b="1" dirty="0">
                <a:solidFill>
                  <a:srgbClr val="0070C0"/>
                </a:solidFill>
                <a:latin typeface="+mj-ea"/>
                <a:sym typeface="Helvetica" pitchFamily="2" charset="0"/>
              </a:rPr>
              <a:t>与</a:t>
            </a:r>
            <a:r>
              <a:rPr lang="en-US" altLang="zh-CN" sz="1800" b="1" dirty="0">
                <a:solidFill>
                  <a:srgbClr val="0070C0"/>
                </a:solidFill>
                <a:latin typeface="+mj-ea"/>
                <a:sym typeface="Helvetica" pitchFamily="2" charset="0"/>
              </a:rPr>
              <a:t>Sample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的思想</a:t>
            </a: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宽度限制为</a:t>
            </a:r>
            <a:r>
              <a:rPr lang="en-US" altLang="zh-CN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，深度为也限制为</a:t>
            </a:r>
            <a:r>
              <a:rPr lang="en-US" altLang="zh-CN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46B9C5-9CDD-52AE-6DEC-CDB08277DE9D}"/>
              </a:ext>
            </a:extLst>
          </p:cNvPr>
          <p:cNvSpPr/>
          <p:nvPr/>
        </p:nvSpPr>
        <p:spPr>
          <a:xfrm>
            <a:off x="3773127" y="2906443"/>
            <a:ext cx="241314" cy="365987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等线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267ED0D7-8449-A80F-A9EC-5B6F3DB4BDA7}"/>
              </a:ext>
            </a:extLst>
          </p:cNvPr>
          <p:cNvSpPr txBox="1">
            <a:spLocks/>
          </p:cNvSpPr>
          <p:nvPr/>
        </p:nvSpPr>
        <p:spPr>
          <a:xfrm>
            <a:off x="3476575" y="2512064"/>
            <a:ext cx="2112599" cy="418577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r>
              <a:rPr lang="zh-CN" altLang="en-US" sz="14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采样轨迹的奖励和</a:t>
            </a:r>
            <a:endParaRPr lang="en-US" altLang="zh-CN" sz="1400" dirty="0">
              <a:latin typeface="+mj-ea"/>
            </a:endParaRPr>
          </a:p>
          <a:p>
            <a:pPr lvl="2" hangingPunct="1"/>
            <a:endParaRPr lang="en-US" altLang="zh-CN" sz="1400" dirty="0">
              <a:latin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7750927-2B44-BBDA-28C8-8E8C26D8E546}"/>
              </a:ext>
            </a:extLst>
          </p:cNvPr>
          <p:cNvSpPr txBox="1"/>
          <p:nvPr/>
        </p:nvSpPr>
        <p:spPr>
          <a:xfrm>
            <a:off x="6494916" y="2512064"/>
            <a:ext cx="511111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kumimoji="1" lang="en-US" altLang="zh-CN" sz="1200" dirty="0"/>
              <a:t>TD</a:t>
            </a:r>
            <a:r>
              <a:rPr kumimoji="1" lang="zh-CN" altLang="en-US" sz="1200" dirty="0"/>
              <a:t> </a:t>
            </a:r>
            <a:r>
              <a:rPr kumimoji="1" lang="en-US" altLang="zh-CN" sz="1200" dirty="0"/>
              <a:t>learning:</a:t>
            </a:r>
            <a:r>
              <a:rPr kumimoji="1" lang="zh-CN" altLang="en-US" sz="1200" dirty="0"/>
              <a:t> 只采样</a:t>
            </a:r>
            <a:r>
              <a:rPr kumimoji="1" lang="en-US" altLang="zh-CN" sz="1200" dirty="0">
                <a:solidFill>
                  <a:srgbClr val="FF0000"/>
                </a:solidFill>
              </a:rPr>
              <a:t>1</a:t>
            </a:r>
            <a:r>
              <a:rPr kumimoji="1" lang="zh-CN" altLang="en-US" sz="1200" dirty="0">
                <a:solidFill>
                  <a:srgbClr val="FF0000"/>
                </a:solidFill>
              </a:rPr>
              <a:t>步</a:t>
            </a:r>
            <a:r>
              <a:rPr kumimoji="1" lang="zh-CN" altLang="en-US" sz="1200" dirty="0"/>
              <a:t>真实的奖励，未来的回报使用</a:t>
            </a:r>
            <a:r>
              <a:rPr kumimoji="1" lang="zh-CN" altLang="en-US" sz="1200" b="1" dirty="0">
                <a:solidFill>
                  <a:srgbClr val="FF0000"/>
                </a:solidFill>
              </a:rPr>
              <a:t>下一状态</a:t>
            </a:r>
            <a:r>
              <a:rPr kumimoji="1" lang="zh-CN" altLang="en-US" sz="1200" dirty="0"/>
              <a:t>的值估计</a:t>
            </a:r>
            <a:endParaRPr kumimoji="1" lang="en-US" altLang="zh-CN" sz="1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829644-2144-652F-0803-BB8585CA765B}"/>
              </a:ext>
            </a:extLst>
          </p:cNvPr>
          <p:cNvSpPr/>
          <p:nvPr/>
        </p:nvSpPr>
        <p:spPr>
          <a:xfrm>
            <a:off x="8809158" y="3063013"/>
            <a:ext cx="241314" cy="365987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等线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82DA10-2DCA-71A7-0E6F-CAB82DE0BAD6}"/>
              </a:ext>
            </a:extLst>
          </p:cNvPr>
          <p:cNvSpPr/>
          <p:nvPr/>
        </p:nvSpPr>
        <p:spPr>
          <a:xfrm>
            <a:off x="9489689" y="3041461"/>
            <a:ext cx="613316" cy="365987"/>
          </a:xfrm>
          <a:prstGeom prst="rect">
            <a:avLst/>
          </a:prstGeom>
          <a:noFill/>
          <a:ln w="127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072728516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</a:rPr>
              <a:t>：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TD(n)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29B9E745-EF5F-0B89-F833-47FD607A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55" y="2777585"/>
            <a:ext cx="4683076" cy="2634371"/>
          </a:xfrm>
          <a:prstGeom prst="rect">
            <a:avLst/>
          </a:prstGeom>
        </p:spPr>
      </p:pic>
      <p:sp>
        <p:nvSpPr>
          <p:cNvPr id="12" name="图片占位符 1">
            <a:extLst>
              <a:ext uri="{FF2B5EF4-FFF2-40B4-BE49-F238E27FC236}">
                <a16:creationId xmlns:a16="http://schemas.microsoft.com/office/drawing/2014/main" id="{D195E0C4-6D0D-AEA6-3556-884525C138A1}"/>
              </a:ext>
            </a:extLst>
          </p:cNvPr>
          <p:cNvSpPr txBox="1">
            <a:spLocks/>
          </p:cNvSpPr>
          <p:nvPr/>
        </p:nvSpPr>
        <p:spPr>
          <a:xfrm>
            <a:off x="615168" y="900258"/>
            <a:ext cx="4665518" cy="125303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endParaRPr lang="en-US" altLang="zh-CN" sz="1800" dirty="0">
              <a:solidFill>
                <a:srgbClr val="1F2329"/>
              </a:solidFill>
              <a:latin typeface="+mj-ea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+mj-ea"/>
                <a:sym typeface="Helvetica" pitchFamily="2" charset="0"/>
              </a:rPr>
              <a:t>环境模型（状态转移函数等）未知</a:t>
            </a:r>
            <a:endParaRPr lang="en-US" altLang="zh-CN" sz="1800" dirty="0">
              <a:solidFill>
                <a:srgbClr val="FF0000"/>
              </a:solidFill>
              <a:latin typeface="+mj-ea"/>
              <a:sym typeface="Helvetica" pitchFamily="2" charset="0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同时基于 </a:t>
            </a:r>
            <a:r>
              <a:rPr lang="en-US" altLang="zh-CN" sz="1800" b="1" dirty="0">
                <a:solidFill>
                  <a:srgbClr val="0070C0"/>
                </a:solidFill>
                <a:latin typeface="+mj-ea"/>
                <a:sym typeface="Helvetica" pitchFamily="2" charset="0"/>
              </a:rPr>
              <a:t>Bootstrap</a:t>
            </a:r>
            <a:r>
              <a:rPr lang="zh-CN" altLang="en-US" sz="1800" b="1" dirty="0">
                <a:solidFill>
                  <a:srgbClr val="0070C0"/>
                </a:solidFill>
                <a:latin typeface="+mj-ea"/>
                <a:sym typeface="Helvetica" pitchFamily="2" charset="0"/>
              </a:rPr>
              <a:t> 与 </a:t>
            </a:r>
            <a:r>
              <a:rPr lang="en-US" altLang="zh-CN" sz="1800" b="1" dirty="0">
                <a:solidFill>
                  <a:srgbClr val="0070C0"/>
                </a:solidFill>
                <a:latin typeface="+mj-ea"/>
                <a:sym typeface="Helvetica" pitchFamily="2" charset="0"/>
              </a:rPr>
              <a:t>Sample</a:t>
            </a:r>
            <a:r>
              <a:rPr lang="zh-CN" altLang="en-US" sz="1800" b="1" dirty="0">
                <a:solidFill>
                  <a:srgbClr val="0070C0"/>
                </a:solidFill>
                <a:latin typeface="+mj-ea"/>
                <a:sym typeface="Helvetica" pitchFamily="2" charset="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+mj-ea"/>
                <a:sym typeface="Helvetica" pitchFamily="2" charset="0"/>
              </a:rPr>
              <a:t>的思想</a:t>
            </a:r>
            <a:endParaRPr lang="en-US" altLang="zh-CN" sz="1800" dirty="0">
              <a:solidFill>
                <a:schemeClr val="tx1"/>
              </a:solidFill>
              <a:latin typeface="+mj-ea"/>
              <a:sym typeface="Helvetica" pitchFamily="2" charset="0"/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35B4F1FA-D791-F3B9-93D7-5F02497AB0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54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8DF38A-9BFB-61CC-4750-4B3876482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55" y="2664268"/>
            <a:ext cx="4546892" cy="313648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EB0FAB-6E9F-7F6F-BCD9-ACBBE532B6A7}"/>
              </a:ext>
            </a:extLst>
          </p:cNvPr>
          <p:cNvSpPr txBox="1"/>
          <p:nvPr/>
        </p:nvSpPr>
        <p:spPr>
          <a:xfrm>
            <a:off x="5456249" y="1670567"/>
            <a:ext cx="6735751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1600" dirty="0"/>
              <a:t>TD(n):</a:t>
            </a:r>
            <a:r>
              <a:rPr kumimoji="1" lang="zh-CN" altLang="en-US" sz="1600" dirty="0"/>
              <a:t> 采样</a:t>
            </a:r>
            <a:r>
              <a:rPr kumimoji="1" lang="en-US" altLang="zh-CN" sz="1600" b="1" dirty="0">
                <a:solidFill>
                  <a:srgbClr val="FF0000"/>
                </a:solidFill>
              </a:rPr>
              <a:t>n</a:t>
            </a:r>
            <a:r>
              <a:rPr kumimoji="1" lang="zh-CN" altLang="en-US" sz="1600" b="1" dirty="0">
                <a:solidFill>
                  <a:srgbClr val="FF0000"/>
                </a:solidFill>
              </a:rPr>
              <a:t>步</a:t>
            </a:r>
            <a:r>
              <a:rPr kumimoji="1" lang="zh-CN" altLang="en-US" sz="1600" dirty="0"/>
              <a:t>真实的奖励，未来的回报使用</a:t>
            </a:r>
            <a:r>
              <a:rPr kumimoji="1" lang="en-US" altLang="zh-CN" sz="1600" dirty="0"/>
              <a:t>n</a:t>
            </a:r>
            <a:r>
              <a:rPr kumimoji="1" lang="zh-CN" altLang="en-US" sz="1600" dirty="0"/>
              <a:t>步后对应状态的值估计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01158733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</a:rPr>
              <a:t>：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vs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MC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DDC812-B4A6-D8AA-CFD4-D3D607B63B98}"/>
              </a:ext>
            </a:extLst>
          </p:cNvPr>
          <p:cNvSpPr txBox="1"/>
          <p:nvPr/>
        </p:nvSpPr>
        <p:spPr>
          <a:xfrm>
            <a:off x="6096001" y="2748544"/>
            <a:ext cx="4359964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endParaRPr lang="en-US" altLang="zh-CN" sz="2000" dirty="0">
              <a:solidFill>
                <a:srgbClr val="7030A0"/>
              </a:solidFill>
              <a:effectLst/>
              <a:latin typeface="Helvetica" pitchFamily="2" charset="0"/>
            </a:endParaRPr>
          </a:p>
          <a:p>
            <a:r>
              <a:rPr lang="en-US" altLang="zh-CN" sz="2000" dirty="0">
                <a:solidFill>
                  <a:srgbClr val="7030A0"/>
                </a:solidFill>
                <a:effectLst/>
                <a:latin typeface="Helvetica" pitchFamily="2" charset="0"/>
              </a:rPr>
              <a:t>Q3:</a:t>
            </a:r>
            <a:r>
              <a:rPr lang="zh-CN" altLang="en-US" sz="2000" dirty="0">
                <a:solidFill>
                  <a:srgbClr val="7030A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effectLst/>
                <a:latin typeface="Helvetica" pitchFamily="2" charset="0"/>
              </a:rPr>
              <a:t>TD</a:t>
            </a:r>
            <a:r>
              <a:rPr lang="zh-CN" altLang="en-US" sz="2000" dirty="0">
                <a:solidFill>
                  <a:srgbClr val="7030A0"/>
                </a:solidFill>
                <a:effectLst/>
                <a:latin typeface="Helvetica" pitchFamily="2" charset="0"/>
              </a:rPr>
              <a:t>与</a:t>
            </a:r>
            <a:r>
              <a:rPr lang="en-US" altLang="zh-CN" sz="2000" dirty="0">
                <a:solidFill>
                  <a:srgbClr val="7030A0"/>
                </a:solidFill>
                <a:effectLst/>
                <a:latin typeface="Helvetica" pitchFamily="2" charset="0"/>
              </a:rPr>
              <a:t>MC</a:t>
            </a:r>
            <a:r>
              <a:rPr lang="zh-CN" altLang="en-US" sz="2000" dirty="0">
                <a:solidFill>
                  <a:srgbClr val="7030A0"/>
                </a:solidFill>
                <a:effectLst/>
                <a:latin typeface="Helvetica" pitchFamily="2" charset="0"/>
              </a:rPr>
              <a:t>的优缺点？</a:t>
            </a: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35B4F1FA-D791-F3B9-93D7-5F02497AB0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55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CAA6EF-13BF-1C65-3056-C8317508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15" y="1437363"/>
            <a:ext cx="2869945" cy="18730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439485-C335-5C5A-2A96-A2DC4FB9B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15" y="4003288"/>
            <a:ext cx="3205691" cy="21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3443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</a:rPr>
              <a:t>：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vs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MC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EDDC812-B4A6-D8AA-CFD4-D3D607B63B98}"/>
              </a:ext>
            </a:extLst>
          </p:cNvPr>
          <p:cNvSpPr txBox="1"/>
          <p:nvPr/>
        </p:nvSpPr>
        <p:spPr>
          <a:xfrm>
            <a:off x="5456249" y="1396997"/>
            <a:ext cx="6735751" cy="4031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7030A0"/>
                </a:solidFill>
                <a:effectLst/>
                <a:latin typeface="Helvetica" pitchFamily="2" charset="0"/>
              </a:rPr>
              <a:t>Q3:</a:t>
            </a:r>
            <a:r>
              <a:rPr lang="zh-CN" altLang="en-US" sz="1600" dirty="0">
                <a:solidFill>
                  <a:srgbClr val="7030A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rgbClr val="7030A0"/>
                </a:solidFill>
                <a:effectLst/>
                <a:latin typeface="Helvetica" pitchFamily="2" charset="0"/>
              </a:rPr>
              <a:t>TD</a:t>
            </a:r>
            <a:r>
              <a:rPr lang="zh-CN" altLang="en-US" sz="1600" dirty="0">
                <a:solidFill>
                  <a:srgbClr val="7030A0"/>
                </a:solidFill>
                <a:effectLst/>
                <a:latin typeface="Helvetica" pitchFamily="2" charset="0"/>
              </a:rPr>
              <a:t>与</a:t>
            </a:r>
            <a:r>
              <a:rPr lang="en-US" altLang="zh-CN" sz="1600" dirty="0">
                <a:solidFill>
                  <a:srgbClr val="7030A0"/>
                </a:solidFill>
                <a:effectLst/>
                <a:latin typeface="Helvetica" pitchFamily="2" charset="0"/>
              </a:rPr>
              <a:t>MC</a:t>
            </a:r>
            <a:r>
              <a:rPr lang="zh-CN" altLang="en-US" sz="1600" dirty="0">
                <a:solidFill>
                  <a:srgbClr val="7030A0"/>
                </a:solidFill>
                <a:effectLst/>
                <a:latin typeface="Helvetica" pitchFamily="2" charset="0"/>
              </a:rPr>
              <a:t>的优缺点？</a:t>
            </a:r>
          </a:p>
          <a:p>
            <a:endParaRPr lang="en-US" altLang="zh-CN" sz="1600" i="1" dirty="0">
              <a:effectLst/>
              <a:latin typeface="+mj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600" i="1" dirty="0">
                <a:effectLst/>
                <a:latin typeface="+mj-ea"/>
              </a:rPr>
              <a:t>TD can learn before knowing the final outcome</a:t>
            </a:r>
            <a:endParaRPr lang="en-US" altLang="zh-CN" sz="1600" i="1" dirty="0">
              <a:latin typeface="+mj-ea"/>
            </a:endParaRPr>
          </a:p>
          <a:p>
            <a:pPr marL="285750" lvl="2" indent="-285750"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0000"/>
                </a:solidFill>
                <a:effectLst/>
                <a:latin typeface="+mj-ea"/>
              </a:rPr>
              <a:t>时序差分能够在</a:t>
            </a:r>
            <a:r>
              <a:rPr lang="zh-CN" altLang="en-US" sz="1600" dirty="0">
                <a:solidFill>
                  <a:srgbClr val="0070C0"/>
                </a:solidFill>
                <a:effectLst/>
                <a:latin typeface="+mj-ea"/>
              </a:rPr>
              <a:t>每一步之后进行在线学习</a:t>
            </a:r>
            <a:endParaRPr lang="en-US" altLang="zh-CN" sz="1600" dirty="0">
              <a:solidFill>
                <a:srgbClr val="0070C0"/>
              </a:solidFill>
              <a:effectLst/>
              <a:latin typeface="+mj-ea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+mj-ea"/>
              </a:rPr>
              <a:t>蒙特卡洛</a:t>
            </a:r>
            <a:r>
              <a:rPr lang="zh-CN" altLang="en-US" sz="1600" dirty="0">
                <a:solidFill>
                  <a:srgbClr val="4472C4"/>
                </a:solidFill>
                <a:effectLst/>
                <a:latin typeface="+mj-ea"/>
              </a:rPr>
              <a:t>必须等待</a:t>
            </a:r>
            <a:r>
              <a:rPr lang="en-US" altLang="zh-CN" sz="1600" dirty="0">
                <a:solidFill>
                  <a:srgbClr val="4472C4"/>
                </a:solidFill>
                <a:effectLst/>
                <a:latin typeface="+mj-ea"/>
              </a:rPr>
              <a:t>episode</a:t>
            </a:r>
            <a:r>
              <a:rPr lang="zh-CN" altLang="en-US" sz="1600" dirty="0">
                <a:solidFill>
                  <a:srgbClr val="4472C4"/>
                </a:solidFill>
                <a:effectLst/>
                <a:latin typeface="+mj-ea"/>
              </a:rPr>
              <a:t>结束</a:t>
            </a:r>
            <a:r>
              <a:rPr lang="zh-CN" altLang="en-US" sz="1600" dirty="0">
                <a:effectLst/>
                <a:latin typeface="+mj-ea"/>
              </a:rPr>
              <a:t>，直到累计奖励已知</a:t>
            </a:r>
            <a:endParaRPr lang="en-US" altLang="zh-CN" sz="1600" dirty="0">
              <a:effectLst/>
              <a:latin typeface="+mj-ea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zh-CN" sz="1600" dirty="0">
              <a:latin typeface="+mj-ea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600" i="1" dirty="0">
                <a:effectLst/>
                <a:latin typeface="+mj-ea"/>
              </a:rPr>
              <a:t>TD can learn without the final outcome</a:t>
            </a:r>
            <a:endParaRPr lang="en-US" altLang="zh-CN" sz="1600" dirty="0">
              <a:effectLst/>
              <a:latin typeface="+mj-ea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+mj-ea"/>
              </a:rPr>
              <a:t>时序差分能够从不完整的序列中学习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+mj-ea"/>
              </a:rPr>
              <a:t>蒙特卡洛只能从完整序列中学习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+mj-ea"/>
              </a:rPr>
              <a:t>时序差分在连续（</a:t>
            </a:r>
            <a:r>
              <a:rPr lang="zh-CN" altLang="en-US" sz="1600" dirty="0">
                <a:solidFill>
                  <a:srgbClr val="F15E50"/>
                </a:solidFill>
                <a:effectLst/>
                <a:latin typeface="+mj-ea"/>
              </a:rPr>
              <a:t>无终止的</a:t>
            </a:r>
            <a:r>
              <a:rPr lang="zh-CN" altLang="en-US" sz="1600" dirty="0">
                <a:effectLst/>
                <a:latin typeface="+mj-ea"/>
              </a:rPr>
              <a:t>）环境下工作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600" dirty="0">
                <a:effectLst/>
                <a:latin typeface="+mj-ea"/>
              </a:rPr>
              <a:t>蒙特卡洛只能在 </a:t>
            </a:r>
            <a:r>
              <a:rPr lang="en-US" altLang="zh-CN" sz="1600" dirty="0">
                <a:effectLst/>
                <a:latin typeface="+mj-ea"/>
              </a:rPr>
              <a:t>episodic</a:t>
            </a:r>
            <a:r>
              <a:rPr lang="zh-CN" altLang="en-US" sz="1600" dirty="0">
                <a:effectLst/>
                <a:latin typeface="+mj-ea"/>
              </a:rPr>
              <a:t> 的（</a:t>
            </a:r>
            <a:r>
              <a:rPr lang="zh-CN" altLang="en-US" sz="1600" dirty="0">
                <a:solidFill>
                  <a:srgbClr val="F15E50"/>
                </a:solidFill>
                <a:effectLst/>
                <a:latin typeface="+mj-ea"/>
              </a:rPr>
              <a:t>有终止的</a:t>
            </a:r>
            <a:r>
              <a:rPr lang="zh-CN" altLang="en-US" sz="1600" dirty="0">
                <a:effectLst/>
                <a:latin typeface="+mj-ea"/>
              </a:rPr>
              <a:t>）环境下工作</a:t>
            </a:r>
            <a:endParaRPr lang="en-US" altLang="zh-CN" sz="1600" dirty="0">
              <a:effectLst/>
              <a:latin typeface="+mj-ea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zh-CN" sz="1600" dirty="0">
              <a:latin typeface="+mj-ea"/>
            </a:endParaRPr>
          </a:p>
          <a:p>
            <a:pPr marL="285750" indent="-285750">
              <a:buFont typeface="Wingdings" pitchFamily="2" charset="2"/>
              <a:buChar char="ü"/>
            </a:pPr>
            <a:endParaRPr lang="en-US" altLang="zh-CN" sz="1600" dirty="0">
              <a:effectLst/>
              <a:latin typeface="+mj-ea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600" dirty="0">
                <a:solidFill>
                  <a:schemeClr val="tx1"/>
                </a:solidFill>
                <a:effectLst/>
              </a:rPr>
              <a:t>蒙特卡洛 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target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 具有高方差，</a:t>
            </a:r>
            <a:r>
              <a:rPr lang="zh-CN" altLang="en-US" sz="1600" b="1" dirty="0">
                <a:solidFill>
                  <a:schemeClr val="tx1"/>
                </a:solidFill>
                <a:effectLst/>
              </a:rPr>
              <a:t>无偏差</a:t>
            </a:r>
            <a:endParaRPr lang="en-US" altLang="zh-CN" sz="1600" b="1" dirty="0">
              <a:solidFill>
                <a:schemeClr val="tx1"/>
              </a:solidFill>
              <a:effectLst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1600" dirty="0">
                <a:solidFill>
                  <a:schemeClr val="tx1"/>
                </a:solidFill>
                <a:effectLst/>
              </a:rPr>
              <a:t>时序差分 </a:t>
            </a:r>
            <a:r>
              <a:rPr lang="en-US" altLang="zh-CN" sz="1600" dirty="0">
                <a:solidFill>
                  <a:schemeClr val="tx1"/>
                </a:solidFill>
                <a:effectLst/>
              </a:rPr>
              <a:t>target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 具有</a:t>
            </a:r>
            <a:r>
              <a:rPr lang="zh-CN" altLang="en-US" sz="1600" b="1" dirty="0">
                <a:solidFill>
                  <a:schemeClr val="tx1"/>
                </a:solidFill>
                <a:effectLst/>
              </a:rPr>
              <a:t>低方差</a:t>
            </a:r>
            <a:r>
              <a:rPr lang="zh-CN" altLang="en-US" sz="1600" dirty="0">
                <a:solidFill>
                  <a:schemeClr val="tx1"/>
                </a:solidFill>
                <a:effectLst/>
              </a:rPr>
              <a:t>，有偏差</a:t>
            </a:r>
            <a:endParaRPr lang="en-US" altLang="zh-CN" sz="1600" dirty="0">
              <a:solidFill>
                <a:schemeClr val="tx1"/>
              </a:solidFill>
              <a:effectLst/>
            </a:endParaRPr>
          </a:p>
          <a:p>
            <a:endParaRPr lang="zh-CN" altLang="en-US" sz="1600" dirty="0">
              <a:effectLst/>
              <a:latin typeface="+mj-ea"/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35B4F1FA-D791-F3B9-93D7-5F02497AB0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56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CAA6EF-13BF-1C65-3056-C8317508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759" y="1649236"/>
            <a:ext cx="2869945" cy="18730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439485-C335-5C5A-2A96-A2DC4FB9B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759" y="4003286"/>
            <a:ext cx="3205691" cy="210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5144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</a:rPr>
              <a:t>：估计值函数的方法总结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pic>
        <p:nvPicPr>
          <p:cNvPr id="4" name="Picture 1" descr="thu_course7.drawio (4)">
            <a:extLst>
              <a:ext uri="{FF2B5EF4-FFF2-40B4-BE49-F238E27FC236}">
                <a16:creationId xmlns:a16="http://schemas.microsoft.com/office/drawing/2014/main" id="{F844936B-FC05-3FA7-A8A8-6AA25D6F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193" y="2118826"/>
            <a:ext cx="6424930" cy="37680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4399D4-A04E-76BA-E5DD-3ADEEEF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06" y="1648115"/>
            <a:ext cx="5246346" cy="470951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D93D1B-910F-7D00-AA9F-18A773CCA7B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293752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17" name="小标题"/>
          <p:cNvSpPr txBox="1"/>
          <p:nvPr/>
        </p:nvSpPr>
        <p:spPr>
          <a:xfrm>
            <a:off x="1434296" y="1250211"/>
            <a:ext cx="8822680" cy="125136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RL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: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值函数，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TD,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Q-learning,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REINFORCE,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A2C,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PPO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与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区别</a:t>
            </a:r>
            <a:endParaRPr lang="en-US" altLang="zh-CN" sz="1333" dirty="0">
              <a:solidFill>
                <a:schemeClr val="tx2"/>
              </a:solidFill>
            </a:endParaRPr>
          </a:p>
          <a:p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2"/>
                </a:solidFill>
              </a:rPr>
              <a:t>第</a:t>
            </a:r>
            <a:r>
              <a:rPr lang="en-US" altLang="zh-CN" sz="1600" dirty="0">
                <a:solidFill>
                  <a:schemeClr val="tx2"/>
                </a:solidFill>
              </a:rPr>
              <a:t>2</a:t>
            </a:r>
            <a:r>
              <a:rPr lang="zh-CN" altLang="en-US" sz="1600" dirty="0">
                <a:solidFill>
                  <a:schemeClr val="tx2"/>
                </a:solidFill>
              </a:rPr>
              <a:t>节 ： </a:t>
            </a:r>
            <a:r>
              <a:rPr lang="en-US" altLang="zh-CN" sz="1600" dirty="0">
                <a:solidFill>
                  <a:schemeClr val="tx2"/>
                </a:solidFill>
              </a:rPr>
              <a:t>MCTS</a:t>
            </a:r>
            <a:r>
              <a:rPr lang="zh-CN" altLang="en-US" sz="1600" dirty="0">
                <a:solidFill>
                  <a:schemeClr val="tx2"/>
                </a:solidFill>
              </a:rPr>
              <a:t> 基础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58</a:t>
            </a:fld>
            <a:endParaRPr lang="en-US" altLang="zh-CN"/>
          </a:p>
        </p:txBody>
      </p:sp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01145D6E-E835-5F74-D774-9F8910813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1527214-9216-9D1F-7D4D-5ADDA31EF580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5" name="小标题">
            <a:extLst>
              <a:ext uri="{FF2B5EF4-FFF2-40B4-BE49-F238E27FC236}">
                <a16:creationId xmlns:a16="http://schemas.microsoft.com/office/drawing/2014/main" id="{A5AE0DFC-4CBF-2E81-375B-C70D0EB7A0B1}"/>
              </a:ext>
            </a:extLst>
          </p:cNvPr>
          <p:cNvSpPr txBox="1"/>
          <p:nvPr/>
        </p:nvSpPr>
        <p:spPr>
          <a:xfrm>
            <a:off x="1434296" y="5074310"/>
            <a:ext cx="8822680" cy="89255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2"/>
                </a:solidFill>
              </a:rPr>
              <a:t>第</a:t>
            </a:r>
            <a:r>
              <a:rPr lang="en-US" altLang="zh-CN" sz="1600" dirty="0">
                <a:solidFill>
                  <a:schemeClr val="tx2"/>
                </a:solidFill>
              </a:rPr>
              <a:t>3</a:t>
            </a:r>
            <a:r>
              <a:rPr lang="zh-CN" altLang="en-US" sz="1600" dirty="0">
                <a:solidFill>
                  <a:schemeClr val="tx2"/>
                </a:solidFill>
              </a:rPr>
              <a:t>节</a:t>
            </a:r>
            <a:r>
              <a:rPr lang="en-US" altLang="zh-CN" sz="1600" dirty="0">
                <a:solidFill>
                  <a:schemeClr val="tx2"/>
                </a:solidFill>
              </a:rPr>
              <a:t>:</a:t>
            </a:r>
            <a:r>
              <a:rPr lang="zh-CN" altLang="en-US" sz="1600" dirty="0">
                <a:solidFill>
                  <a:schemeClr val="tx2"/>
                </a:solidFill>
              </a:rPr>
              <a:t> 面向通用决策场景的 </a:t>
            </a:r>
            <a:r>
              <a:rPr lang="en-US" altLang="zh-CN" sz="1600" dirty="0">
                <a:solidFill>
                  <a:schemeClr val="tx2"/>
                </a:solidFill>
              </a:rPr>
              <a:t>MCTS+RL </a:t>
            </a:r>
            <a:r>
              <a:rPr lang="zh-CN" altLang="en-US" sz="1600" dirty="0">
                <a:solidFill>
                  <a:schemeClr val="tx2"/>
                </a:solidFill>
              </a:rPr>
              <a:t>基准框架</a:t>
            </a:r>
            <a:r>
              <a:rPr lang="en-US" altLang="zh-CN" sz="1600" dirty="0">
                <a:solidFill>
                  <a:schemeClr val="tx2"/>
                </a:solidFill>
              </a:rPr>
              <a:t>: </a:t>
            </a:r>
            <a:r>
              <a:rPr lang="en-US" altLang="zh-CN" sz="1600" dirty="0" err="1">
                <a:solidFill>
                  <a:schemeClr val="tx2"/>
                </a:solidFill>
              </a:rPr>
              <a:t>LightZero</a:t>
            </a:r>
            <a:r>
              <a:rPr lang="zh-CN" altLang="en-US" sz="1600" dirty="0">
                <a:solidFill>
                  <a:schemeClr val="tx2"/>
                </a:solidFill>
              </a:rPr>
              <a:t> 及其改进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366322"/>
      </p:ext>
    </p:extLst>
  </p:cSld>
  <p:clrMapOvr>
    <a:masterClrMapping/>
  </p:clrMapOvr>
  <p:transition spd="med" advTm="25898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405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Q-learning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4758" y="3616794"/>
                <a:ext cx="6273627" cy="1617794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b="1" dirty="0"/>
                  <a:t>值迭代的角度</a:t>
                </a:r>
                <a:r>
                  <a:rPr lang="zh-CN" altLang="en-US" sz="1800" dirty="0"/>
                  <a:t>：使用 </a:t>
                </a:r>
                <a:r>
                  <a:rPr lang="en-US" altLang="zh-CN" sz="1800" dirty="0"/>
                  <a:t>Bellman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optimal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backup</a:t>
                </a:r>
                <a:r>
                  <a:rPr lang="zh-CN" altLang="en-US" sz="1800" dirty="0"/>
                  <a:t> 估计</a:t>
                </a:r>
                <a:r>
                  <a:rPr lang="zh-CN" altLang="en-US" sz="1800" b="1" dirty="0">
                    <a:solidFill>
                      <a:srgbClr val="0070C0"/>
                    </a:solidFill>
                  </a:rPr>
                  <a:t>最优值函数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 hangingPunct="1"/>
                <a:endParaRPr lang="en-US" altLang="zh-CN" sz="1800" dirty="0">
                  <a:solidFill>
                    <a:srgbClr val="FF0000"/>
                  </a:solidFill>
                  <a:sym typeface="Helvetica" pitchFamily="2" charset="0"/>
                </a:endParaRPr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758" y="3616794"/>
                <a:ext cx="6273627" cy="1617794"/>
              </a:xfrm>
              <a:prstGeom prst="rect">
                <a:avLst/>
              </a:prstGeom>
              <a:blipFill>
                <a:blip r:embed="rId3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77F60B3-7F95-B59A-5489-31F0CB96D8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6C4920E-412D-4A1E-90E7-72EA655BE0F0}"/>
                  </a:ext>
                </a:extLst>
              </p:cNvPr>
              <p:cNvSpPr txBox="1"/>
              <p:nvPr/>
            </p:nvSpPr>
            <p:spPr>
              <a:xfrm>
                <a:off x="6510977" y="4583409"/>
                <a:ext cx="5277268" cy="5335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lvl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zh-CN" alt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limLow>
                                <m:limLow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1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p>
                                      <m:r>
                                        <a:rPr lang="en-US" altLang="zh-CN" sz="18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zh-CN" altLang="en-US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1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r>
                                    <a:rPr lang="en-US" altLang="zh-CN" sz="18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6C4920E-412D-4A1E-90E7-72EA655B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0977" y="4583409"/>
                <a:ext cx="5277268" cy="5335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08F961B4-21CA-9644-9A6F-2D1538541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41" y="3691054"/>
            <a:ext cx="5578077" cy="23182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4DEFF50-FFDA-A9CC-F1E8-5714882A9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123" y="1712856"/>
            <a:ext cx="3401924" cy="1399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94BCF8F-E4F7-2431-7EB8-D0E78422C73F}"/>
              </a:ext>
            </a:extLst>
          </p:cNvPr>
          <p:cNvSpPr txBox="1"/>
          <p:nvPr/>
        </p:nvSpPr>
        <p:spPr>
          <a:xfrm>
            <a:off x="411261" y="862825"/>
            <a:ext cx="6099716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/>
            <a:endParaRPr lang="en-US" altLang="zh-CN" sz="1600" dirty="0">
              <a:solidFill>
                <a:srgbClr val="FF0000"/>
              </a:solidFill>
              <a:sym typeface="Helvetica" pitchFamily="2" charset="0"/>
            </a:endParaRPr>
          </a:p>
          <a:p>
            <a:pPr marL="285750" indent="-285750" hangingPunct="1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sym typeface="Helvetica" pitchFamily="2" charset="0"/>
              </a:rPr>
              <a:t>对于状态动作空间很有限的表格型环境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C0730B-F841-1CEC-345E-29BBBACF1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882" y="2493460"/>
            <a:ext cx="3499161" cy="7477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图片占位符 1">
                <a:extLst>
                  <a:ext uri="{FF2B5EF4-FFF2-40B4-BE49-F238E27FC236}">
                    <a16:creationId xmlns:a16="http://schemas.microsoft.com/office/drawing/2014/main" id="{3A41540B-AA61-0D16-E482-E11D2E537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58956" y="1579943"/>
                <a:ext cx="5838181" cy="832438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endParaRPr lang="en-US" altLang="zh-CN" sz="16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600" dirty="0">
                    <a:ea typeface="Cambria Math" panose="02040503050406030204" pitchFamily="18" charset="0"/>
                  </a:rPr>
                  <a:t>使用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zh-CN" sz="1600" dirty="0"/>
                  <a:t>-greedy</a:t>
                </a:r>
                <a:r>
                  <a:rPr lang="zh-CN" altLang="en-US" sz="1600" dirty="0"/>
                  <a:t>策略执行动作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保证探索到完整的状态动作空间</a:t>
                </a:r>
                <a:endParaRPr lang="en-US" altLang="zh-CN" sz="1600" dirty="0">
                  <a:solidFill>
                    <a:srgbClr val="FF0000"/>
                  </a:solidFill>
                  <a:sym typeface="Helvetica" pitchFamily="2" charset="0"/>
                </a:endParaRPr>
              </a:p>
              <a:p>
                <a:pPr lvl="2" hangingPunct="1"/>
                <a:endParaRPr lang="en-US" altLang="zh-CN" sz="1600" dirty="0"/>
              </a:p>
            </p:txBody>
          </p:sp>
        </mc:Choice>
        <mc:Fallback xmlns="">
          <p:sp>
            <p:nvSpPr>
              <p:cNvPr id="6" name="图片占位符 1">
                <a:extLst>
                  <a:ext uri="{FF2B5EF4-FFF2-40B4-BE49-F238E27FC236}">
                    <a16:creationId xmlns:a16="http://schemas.microsoft.com/office/drawing/2014/main" id="{3A41540B-AA61-0D16-E482-E11D2E537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956" y="1579943"/>
                <a:ext cx="5838181" cy="832438"/>
              </a:xfrm>
              <a:prstGeom prst="rect">
                <a:avLst/>
              </a:prstGeom>
              <a:blipFill>
                <a:blip r:embed="rId8"/>
                <a:stretch>
                  <a:fillRect l="-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639313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E8D840AD-2017-8A80-3133-B41E6E11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28" y="2099389"/>
            <a:ext cx="5643401" cy="2965513"/>
          </a:xfrm>
          <a:prstGeom prst="rect">
            <a:avLst/>
          </a:prstGeom>
        </p:spPr>
      </p:pic>
      <p:pic>
        <p:nvPicPr>
          <p:cNvPr id="21" name="Screen Shot 2022-10-13 at 10.31.38 PM.png" descr="Screen Shot 2022-10-13 at 10.31.38 PM.png">
            <a:extLst>
              <a:ext uri="{FF2B5EF4-FFF2-40B4-BE49-F238E27FC236}">
                <a16:creationId xmlns:a16="http://schemas.microsoft.com/office/drawing/2014/main" id="{F5A56DC4-FD71-D4AB-54C2-F4635122F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8" y="2404788"/>
            <a:ext cx="4966583" cy="204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480598" y="217055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深度强化学习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AI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C6127A-C7BF-EFFB-533C-26923549894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128102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405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off-policy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learning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77F60B3-7F95-B59A-5489-31F0CB96D8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DD61B0-2618-87B9-6084-33100305A428}"/>
                  </a:ext>
                </a:extLst>
              </p:cNvPr>
              <p:cNvSpPr txBox="1"/>
              <p:nvPr/>
            </p:nvSpPr>
            <p:spPr>
              <a:xfrm>
                <a:off x="553844" y="3026569"/>
                <a:ext cx="5542156" cy="15696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1600" dirty="0">
                    <a:solidFill>
                      <a:srgbClr val="FF0000"/>
                    </a:solidFill>
                    <a:effectLst/>
                    <a:latin typeface="+mj-ea"/>
                  </a:rPr>
                  <a:t>On-policy </a:t>
                </a:r>
                <a:r>
                  <a:rPr lang="en-US" altLang="zh-CN" sz="1600" dirty="0">
                    <a:solidFill>
                      <a:srgbClr val="000000"/>
                    </a:solidFill>
                    <a:effectLst/>
                    <a:latin typeface="+mj-ea"/>
                  </a:rPr>
                  <a:t>learning</a:t>
                </a:r>
                <a:endParaRPr lang="en-US" altLang="zh-CN" sz="1600" dirty="0">
                  <a:solidFill>
                    <a:srgbClr val="FF0000"/>
                  </a:solidFill>
                  <a:effectLst/>
                  <a:latin typeface="+mj-ea"/>
                </a:endParaRP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lang="zh-CN" altLang="en-US" sz="1600" dirty="0">
                    <a:latin typeface="+mj-ea"/>
                  </a:rPr>
                  <a:t>“</a:t>
                </a:r>
                <a:r>
                  <a:rPr lang="en-US" altLang="zh-CN" sz="1600" dirty="0">
                    <a:effectLst/>
                    <a:latin typeface="+mj-ea"/>
                  </a:rPr>
                  <a:t>Learn on the job"</a:t>
                </a: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altLang="zh-CN" sz="1600" dirty="0">
                    <a:effectLst/>
                    <a:latin typeface="+mj-ea"/>
                  </a:rPr>
                  <a:t>Learn about policy</a:t>
                </a:r>
                <a:r>
                  <a:rPr lang="zh-CN" altLang="en-US" sz="1600" dirty="0">
                    <a:effectLst/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effectLst/>
                    <a:latin typeface="+mj-ea"/>
                  </a:rPr>
                  <a:t>from experience sampled from</a:t>
                </a:r>
                <a:r>
                  <a:rPr lang="zh-CN" altLang="en-US" sz="1600" dirty="0">
                    <a:effectLst/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CN" sz="1600" dirty="0">
                    <a:effectLst/>
                    <a:latin typeface="+mj-ea"/>
                  </a:rPr>
                  <a:t> 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1600" dirty="0">
                    <a:solidFill>
                      <a:srgbClr val="FF0000"/>
                    </a:solidFill>
                    <a:effectLst/>
                    <a:latin typeface="+mj-ea"/>
                  </a:rPr>
                  <a:t>Off-policy </a:t>
                </a:r>
                <a:r>
                  <a:rPr lang="en-US" altLang="zh-CN" sz="1600" dirty="0">
                    <a:solidFill>
                      <a:srgbClr val="000000"/>
                    </a:solidFill>
                    <a:effectLst/>
                    <a:latin typeface="+mj-ea"/>
                  </a:rPr>
                  <a:t>learning</a:t>
                </a:r>
                <a:endParaRPr lang="en-US" altLang="zh-CN" sz="1600" dirty="0">
                  <a:solidFill>
                    <a:srgbClr val="FF0000"/>
                  </a:solidFill>
                  <a:effectLst/>
                  <a:latin typeface="+mj-ea"/>
                </a:endParaRP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lang="zh-CN" altLang="en-US" sz="1600" dirty="0">
                    <a:latin typeface="+mj-ea"/>
                  </a:rPr>
                  <a:t>“</a:t>
                </a:r>
                <a:r>
                  <a:rPr lang="en-US" altLang="zh-CN" sz="1600" dirty="0">
                    <a:effectLst/>
                    <a:latin typeface="+mj-ea"/>
                  </a:rPr>
                  <a:t>Look over someone's shoulder"</a:t>
                </a: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altLang="zh-CN" sz="1600" dirty="0">
                    <a:effectLst/>
                    <a:latin typeface="+mj-ea"/>
                  </a:rPr>
                  <a:t>Learn about policy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CN" sz="1600" dirty="0">
                    <a:effectLst/>
                    <a:latin typeface="+mj-ea"/>
                  </a:rPr>
                  <a:t> from experience sampled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altLang="zh-CN" sz="16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effectLst/>
                    <a:latin typeface="+mj-ea"/>
                  </a:rPr>
                  <a:t> 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DD61B0-2618-87B9-6084-33100305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44" y="3026569"/>
                <a:ext cx="5542156" cy="1569660"/>
              </a:xfrm>
              <a:prstGeom prst="rect">
                <a:avLst/>
              </a:prstGeom>
              <a:blipFill>
                <a:blip r:embed="rId3"/>
                <a:stretch>
                  <a:fillRect l="-457" t="-806" b="-403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787EA01B-0CC4-B756-EBB2-905953A28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350" y="4485819"/>
            <a:ext cx="4580471" cy="1953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947B0800-7BEB-C4FB-FC03-8AD322434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385" y="1103446"/>
            <a:ext cx="4217640" cy="31401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078861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405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 为什么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Q-learning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不需要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IS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？ 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77F60B3-7F95-B59A-5489-31F0CB96D8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61</a:t>
            </a:fld>
            <a:endParaRPr lang="en-US" alt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8F961B4-21CA-9644-9A6F-2D153854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41" y="3566672"/>
            <a:ext cx="5877359" cy="24426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4DEFF50-FFDA-A9CC-F1E8-5714882A9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32" y="1747313"/>
            <a:ext cx="3029097" cy="1246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DD61B0-2618-87B9-6084-33100305A428}"/>
                  </a:ext>
                </a:extLst>
              </p:cNvPr>
              <p:cNvSpPr txBox="1"/>
              <p:nvPr/>
            </p:nvSpPr>
            <p:spPr>
              <a:xfrm>
                <a:off x="6270181" y="1173441"/>
                <a:ext cx="5921819" cy="15696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1600" dirty="0">
                    <a:solidFill>
                      <a:srgbClr val="FF0000"/>
                    </a:solidFill>
                    <a:effectLst/>
                    <a:latin typeface="+mj-ea"/>
                  </a:rPr>
                  <a:t>On-policy </a:t>
                </a:r>
                <a:r>
                  <a:rPr lang="en-US" altLang="zh-CN" sz="1600" dirty="0">
                    <a:solidFill>
                      <a:srgbClr val="000000"/>
                    </a:solidFill>
                    <a:effectLst/>
                    <a:latin typeface="+mj-ea"/>
                  </a:rPr>
                  <a:t>learning</a:t>
                </a:r>
                <a:endParaRPr lang="en-US" altLang="zh-CN" sz="1600" dirty="0">
                  <a:solidFill>
                    <a:srgbClr val="FF0000"/>
                  </a:solidFill>
                  <a:effectLst/>
                  <a:latin typeface="+mj-ea"/>
                </a:endParaRP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lang="zh-CN" altLang="en-US" sz="1600" dirty="0">
                    <a:latin typeface="+mj-ea"/>
                  </a:rPr>
                  <a:t>“</a:t>
                </a:r>
                <a:r>
                  <a:rPr lang="en-US" altLang="zh-CN" sz="1600" dirty="0">
                    <a:effectLst/>
                    <a:latin typeface="+mj-ea"/>
                  </a:rPr>
                  <a:t>Learn on the job"</a:t>
                </a: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altLang="zh-CN" sz="1600" dirty="0">
                    <a:effectLst/>
                    <a:latin typeface="+mj-ea"/>
                  </a:rPr>
                  <a:t>Learn about policy</a:t>
                </a:r>
                <a:r>
                  <a:rPr lang="zh-CN" altLang="en-US" sz="1600" dirty="0">
                    <a:effectLst/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effectLst/>
                    <a:latin typeface="+mj-ea"/>
                  </a:rPr>
                  <a:t>from experience sampled from</a:t>
                </a:r>
                <a:r>
                  <a:rPr lang="zh-CN" altLang="en-US" sz="1600" dirty="0">
                    <a:effectLst/>
                    <a:latin typeface="+mj-ea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CN" sz="1600" dirty="0">
                    <a:effectLst/>
                    <a:latin typeface="+mj-ea"/>
                  </a:rPr>
                  <a:t> 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altLang="zh-CN" sz="1600" dirty="0">
                    <a:solidFill>
                      <a:srgbClr val="FF0000"/>
                    </a:solidFill>
                    <a:effectLst/>
                    <a:latin typeface="+mj-ea"/>
                  </a:rPr>
                  <a:t>Off-policy </a:t>
                </a:r>
                <a:r>
                  <a:rPr lang="en-US" altLang="zh-CN" sz="1600" dirty="0">
                    <a:solidFill>
                      <a:srgbClr val="000000"/>
                    </a:solidFill>
                    <a:effectLst/>
                    <a:latin typeface="+mj-ea"/>
                  </a:rPr>
                  <a:t>learning</a:t>
                </a:r>
                <a:endParaRPr lang="en-US" altLang="zh-CN" sz="1600" dirty="0">
                  <a:solidFill>
                    <a:srgbClr val="FF0000"/>
                  </a:solidFill>
                  <a:effectLst/>
                  <a:latin typeface="+mj-ea"/>
                </a:endParaRP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lang="zh-CN" altLang="en-US" sz="1600" dirty="0">
                    <a:latin typeface="+mj-ea"/>
                  </a:rPr>
                  <a:t>“</a:t>
                </a:r>
                <a:r>
                  <a:rPr lang="en-US" altLang="zh-CN" sz="1600" dirty="0">
                    <a:effectLst/>
                    <a:latin typeface="+mj-ea"/>
                  </a:rPr>
                  <a:t>Look over someone's shoulder"</a:t>
                </a:r>
              </a:p>
              <a:p>
                <a:pPr marL="285750" indent="-285750">
                  <a:buFont typeface="Wingdings" pitchFamily="2" charset="2"/>
                  <a:buChar char="ü"/>
                </a:pPr>
                <a:r>
                  <a:rPr lang="en-US" altLang="zh-CN" sz="1600" dirty="0">
                    <a:effectLst/>
                    <a:latin typeface="+mj-ea"/>
                  </a:rPr>
                  <a:t>Learn about policy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zh-CN" sz="1600" dirty="0">
                    <a:effectLst/>
                    <a:latin typeface="+mj-ea"/>
                  </a:rPr>
                  <a:t> from experience sampled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altLang="zh-CN" sz="16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600" dirty="0">
                    <a:effectLst/>
                    <a:latin typeface="+mj-ea"/>
                  </a:rPr>
                  <a:t> 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DD61B0-2618-87B9-6084-33100305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181" y="1173441"/>
                <a:ext cx="5921819" cy="1569660"/>
              </a:xfrm>
              <a:prstGeom prst="rect">
                <a:avLst/>
              </a:prstGeom>
              <a:blipFill>
                <a:blip r:embed="rId5"/>
                <a:stretch>
                  <a:fillRect l="-427" t="-800" b="-32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1067D14-BDE7-4930-9C89-B7D92A6259B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917" b="48256"/>
          <a:stretch/>
        </p:blipFill>
        <p:spPr>
          <a:xfrm>
            <a:off x="6270181" y="2932253"/>
            <a:ext cx="5219737" cy="1268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CA31A4-0B01-66E3-0ECB-041198B61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0521" y="2050603"/>
            <a:ext cx="2504477" cy="5351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09823F-9C41-34B9-F0FF-F704916F7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181" y="4475956"/>
            <a:ext cx="5517290" cy="1976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1183766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405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Q-learning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77F60B3-7F95-B59A-5489-31F0CB96D8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62</a:t>
            </a:fld>
            <a:endParaRPr lang="en-US" altLang="zh-CN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8F961B4-21CA-9644-9A6F-2D153854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9" y="3429000"/>
            <a:ext cx="5578077" cy="231825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4DEFF50-FFDA-A9CC-F1E8-5714882A9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295" y="1663317"/>
            <a:ext cx="3401924" cy="13994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BB1931-27B3-5C67-266D-D11403726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79" y="2145860"/>
            <a:ext cx="4715126" cy="2784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E451B5-C187-565D-D174-A19DBAB32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071" y="1352420"/>
            <a:ext cx="3712991" cy="7934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27DB9E-DFF9-D616-BAF6-B11814137243}"/>
              </a:ext>
            </a:extLst>
          </p:cNvPr>
          <p:cNvSpPr txBox="1"/>
          <p:nvPr/>
        </p:nvSpPr>
        <p:spPr>
          <a:xfrm>
            <a:off x="5882746" y="1059151"/>
            <a:ext cx="609971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b="1" dirty="0"/>
              <a:t>策略迭代的</a:t>
            </a:r>
            <a:r>
              <a:rPr lang="zh-CN" altLang="en-US" b="1" dirty="0"/>
              <a:t>角度</a:t>
            </a:r>
            <a:r>
              <a:rPr lang="zh-CN" altLang="en-US" sz="1800" dirty="0"/>
              <a:t>：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5C1609-9AB2-71D8-4AA3-57E21B961A1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8257"/>
          <a:stretch/>
        </p:blipFill>
        <p:spPr>
          <a:xfrm>
            <a:off x="6322735" y="5042156"/>
            <a:ext cx="5219737" cy="15696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096957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405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Deep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Q-learning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6" name="图片占位符 1">
            <a:extLst>
              <a:ext uri="{FF2B5EF4-FFF2-40B4-BE49-F238E27FC236}">
                <a16:creationId xmlns:a16="http://schemas.microsoft.com/office/drawing/2014/main" id="{115741C1-4061-EC8A-74FF-50AB947F2020}"/>
              </a:ext>
            </a:extLst>
          </p:cNvPr>
          <p:cNvSpPr txBox="1">
            <a:spLocks/>
          </p:cNvSpPr>
          <p:nvPr/>
        </p:nvSpPr>
        <p:spPr>
          <a:xfrm>
            <a:off x="403755" y="4833616"/>
            <a:ext cx="6634319" cy="185026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 hangingPunct="1">
              <a:buNone/>
            </a:pPr>
            <a:r>
              <a:rPr lang="en-US" altLang="zh-CN" sz="1600" b="1" dirty="0"/>
              <a:t>DQN</a:t>
            </a:r>
            <a:r>
              <a:rPr lang="zh-CN" altLang="en-US" sz="1600" b="1" dirty="0"/>
              <a:t> 的核心技巧</a:t>
            </a:r>
            <a:endParaRPr lang="en-US" altLang="zh-CN" sz="1600" b="1" dirty="0"/>
          </a:p>
          <a:p>
            <a:pPr hangingPunct="1">
              <a:buFont typeface="Wingdings" pitchFamily="2" charset="2"/>
              <a:buChar char="ü"/>
            </a:pPr>
            <a:r>
              <a:rPr lang="zh-CN" altLang="en-US" sz="1600" dirty="0"/>
              <a:t>状态空间可能是无限的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zh-CN" altLang="en-US" sz="1600" dirty="0"/>
              <a:t>使用</a:t>
            </a:r>
            <a:r>
              <a:rPr lang="en-US" altLang="zh-CN" sz="1600" dirty="0">
                <a:solidFill>
                  <a:srgbClr val="0070C0"/>
                </a:solidFill>
              </a:rPr>
              <a:t>CNN</a:t>
            </a:r>
            <a:r>
              <a:rPr lang="zh-CN" altLang="en-US" sz="1600" dirty="0">
                <a:solidFill>
                  <a:srgbClr val="0070C0"/>
                </a:solidFill>
              </a:rPr>
              <a:t>神经网络</a:t>
            </a:r>
            <a:r>
              <a:rPr lang="zh-CN" altLang="en-US" sz="1600" dirty="0"/>
              <a:t>表征</a:t>
            </a:r>
            <a:r>
              <a:rPr lang="en-US" altLang="zh-CN" sz="1600" dirty="0"/>
              <a:t>Q</a:t>
            </a:r>
            <a:r>
              <a:rPr lang="zh-CN" altLang="en-US" sz="1600" dirty="0"/>
              <a:t>函数</a:t>
            </a:r>
            <a:endParaRPr lang="en-US" altLang="zh-CN" sz="1600" dirty="0"/>
          </a:p>
          <a:p>
            <a:pPr hangingPunct="1">
              <a:buFont typeface="Wingdings" pitchFamily="2" charset="2"/>
              <a:buChar char="ü"/>
            </a:pPr>
            <a:r>
              <a:rPr lang="zh-CN" altLang="en-US" sz="1600" dirty="0"/>
              <a:t>收集的样本前后是强相关的，提高样本效率，使数据分布更加平滑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zh-CN" altLang="en-US" sz="1600" dirty="0"/>
              <a:t>使用</a:t>
            </a:r>
            <a:r>
              <a:rPr lang="zh-CN" altLang="en-US" sz="1600" dirty="0">
                <a:solidFill>
                  <a:srgbClr val="0070C0"/>
                </a:solidFill>
              </a:rPr>
              <a:t>经验回放池</a:t>
            </a:r>
            <a:endParaRPr lang="en-US" altLang="zh-CN" sz="1600" dirty="0">
              <a:solidFill>
                <a:srgbClr val="0070C0"/>
              </a:solidFill>
            </a:endParaRPr>
          </a:p>
          <a:p>
            <a:pPr hangingPunct="1">
              <a:buFont typeface="Wingdings" pitchFamily="2" charset="2"/>
              <a:buChar char="ü"/>
            </a:pPr>
            <a:r>
              <a:rPr lang="zh-CN" altLang="en-US" sz="1600" dirty="0"/>
              <a:t>神经网络更新的目标是非稳态的 </a:t>
            </a:r>
            <a:r>
              <a:rPr lang="en-US" altLang="zh-CN" sz="1600" dirty="0">
                <a:sym typeface="Wingdings" pitchFamily="2" charset="2"/>
              </a:rPr>
              <a:t>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zh-CN" altLang="en-US" sz="1600" dirty="0"/>
              <a:t>使用一个 </a:t>
            </a:r>
            <a:r>
              <a:rPr lang="en-US" altLang="zh-CN" sz="1600" dirty="0">
                <a:solidFill>
                  <a:srgbClr val="0070C0"/>
                </a:solidFill>
              </a:rPr>
              <a:t>target</a:t>
            </a:r>
            <a:r>
              <a:rPr lang="zh-CN" altLang="en-US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>
                <a:solidFill>
                  <a:srgbClr val="0070C0"/>
                </a:solidFill>
              </a:rPr>
              <a:t>Q</a:t>
            </a:r>
            <a:r>
              <a:rPr lang="zh-CN" altLang="en-US" sz="1600" dirty="0">
                <a:solidFill>
                  <a:srgbClr val="0070C0"/>
                </a:solidFill>
              </a:rPr>
              <a:t> </a:t>
            </a:r>
            <a:r>
              <a:rPr lang="en-US" altLang="zh-CN" sz="1600" dirty="0">
                <a:solidFill>
                  <a:srgbClr val="0070C0"/>
                </a:solidFill>
              </a:rPr>
              <a:t>network</a:t>
            </a:r>
            <a:r>
              <a:rPr lang="en-US" altLang="zh-CN" sz="1600" dirty="0"/>
              <a:t>,</a:t>
            </a:r>
            <a:r>
              <a:rPr lang="zh-CN" altLang="en-US" sz="1600" dirty="0"/>
              <a:t> 保证 </a:t>
            </a:r>
            <a:r>
              <a:rPr lang="en-US" altLang="zh-CN" sz="1600" dirty="0"/>
              <a:t>TD-target</a:t>
            </a:r>
            <a:r>
              <a:rPr lang="zh-CN" altLang="en-US" sz="1600" dirty="0"/>
              <a:t>的相对稳定性</a:t>
            </a:r>
            <a:endParaRPr lang="en-US" altLang="zh-CN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8526CC2-0BE4-E5AC-F2F4-8CC1368D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56" y="1905712"/>
            <a:ext cx="5130993" cy="3900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77F60B3-7F95-B59A-5489-31F0CB96D8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63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386830-EDA9-183B-B754-7A74050D8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51" y="3855859"/>
            <a:ext cx="5699567" cy="879961"/>
          </a:xfrm>
          <a:prstGeom prst="rect">
            <a:avLst/>
          </a:prstGeom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37B2816C-96FF-7437-D7C0-9319EE059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575" y="1516386"/>
            <a:ext cx="4055802" cy="2319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72C7F93-5DE7-BE7C-A3A8-72175616C152}"/>
              </a:ext>
            </a:extLst>
          </p:cNvPr>
          <p:cNvSpPr txBox="1"/>
          <p:nvPr/>
        </p:nvSpPr>
        <p:spPr>
          <a:xfrm>
            <a:off x="300273" y="1100199"/>
            <a:ext cx="6192248" cy="39624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200" b="1" dirty="0">
                <a:latin typeface="Arial Bold" panose="020B0604020202020204" charset="0"/>
                <a:cs typeface="Arial Bold" panose="020B0604020202020204" charset="0"/>
              </a:rPr>
              <a:t>Input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Current observation                </a:t>
            </a:r>
            <a:r>
              <a:rPr lang="en-US" sz="1200" b="1" dirty="0">
                <a:latin typeface="Arial Bold" panose="020B0604020202020204" charset="0"/>
                <a:cs typeface="Arial Bold" panose="020B0604020202020204" charset="0"/>
              </a:rPr>
              <a:t>Output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Action-Value Q for each possible action </a:t>
            </a:r>
            <a:endParaRPr lang="en-US" sz="1200" b="1" dirty="0">
              <a:latin typeface="Arial Bold" panose="020B0604020202020204" charset="0"/>
              <a:cs typeface="Arial Bold" panose="020B060402020202020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2CD58A7-D732-2C07-2B82-C5BF071F1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930" y="140806"/>
            <a:ext cx="518172" cy="67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852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405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The deadly triad</a:t>
            </a: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5365207" y="1658073"/>
            <a:ext cx="4861345" cy="3541854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 hangingPunct="1">
              <a:buNone/>
            </a:pPr>
            <a:endParaRPr lang="en-US" altLang="zh-CN" sz="1800" dirty="0"/>
          </a:p>
          <a:p>
            <a:pPr hangingPunct="1">
              <a:buFont typeface="Wingdings" pitchFamily="2" charset="2"/>
              <a:buChar char="n"/>
            </a:pP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deadly triad</a:t>
            </a:r>
          </a:p>
          <a:p>
            <a:pPr lvl="1" hangingPunct="1">
              <a:buFont typeface="Wingdings" pitchFamily="2" charset="2"/>
              <a:buChar char="Ø"/>
            </a:pPr>
            <a:r>
              <a:rPr lang="en-US" altLang="zh-CN" sz="1800" dirty="0"/>
              <a:t>off-policy learning</a:t>
            </a:r>
          </a:p>
          <a:p>
            <a:pPr lvl="1" hangingPunct="1">
              <a:buFont typeface="Wingdings" pitchFamily="2" charset="2"/>
              <a:buChar char="Ø"/>
            </a:pPr>
            <a:r>
              <a:rPr lang="en-US" altLang="zh-CN" sz="1800" dirty="0"/>
              <a:t>function approximation</a:t>
            </a:r>
          </a:p>
          <a:p>
            <a:pPr lvl="1" hangingPunct="1">
              <a:buFont typeface="Wingdings" pitchFamily="2" charset="2"/>
              <a:buChar char="Ø"/>
            </a:pPr>
            <a:r>
              <a:rPr lang="en-US" altLang="zh-CN" sz="1800" dirty="0"/>
              <a:t>bootstrapping</a:t>
            </a:r>
          </a:p>
          <a:p>
            <a:pPr marL="0" indent="0" hangingPunct="1">
              <a:buNone/>
            </a:pPr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4A5828-09B9-45B7-6E4C-23DF24F54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0" y="1741379"/>
            <a:ext cx="4532336" cy="3375242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77F60B3-7F95-B59A-5489-31F0CB96D8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64</a:t>
            </a:fld>
            <a:endParaRPr lang="en-US" altLang="zh-C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EA6909-986F-73F6-3CE7-568B81BA8585}"/>
              </a:ext>
            </a:extLst>
          </p:cNvPr>
          <p:cNvSpPr txBox="1"/>
          <p:nvPr/>
        </p:nvSpPr>
        <p:spPr>
          <a:xfrm>
            <a:off x="1857065" y="6325353"/>
            <a:ext cx="942039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Triad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Van Hasselt, H., Doron, Y., 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Strub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, F., Hessel, M., 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Sonnerat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, N., &amp; 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Modayil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, J. (2018). 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Deep reinforcement learning and the deadly triad. 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arXiv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effectLst/>
                <a:latin typeface="Helvetica" pitchFamily="2" charset="0"/>
              </a:rPr>
              <a:t> preprint arXiv:1812.02648.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1F6F75-F53A-A032-2B84-5389BF03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620" y="3912652"/>
            <a:ext cx="5333618" cy="21090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FE8F08-D443-B695-6EBE-101C3E82A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207" y="958619"/>
            <a:ext cx="5699567" cy="8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7646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97106" y="405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Value-based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DQN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后续改进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6" name="图片占位符 1">
            <a:extLst>
              <a:ext uri="{FF2B5EF4-FFF2-40B4-BE49-F238E27FC236}">
                <a16:creationId xmlns:a16="http://schemas.microsoft.com/office/drawing/2014/main" id="{115741C1-4061-EC8A-74FF-50AB947F2020}"/>
              </a:ext>
            </a:extLst>
          </p:cNvPr>
          <p:cNvSpPr txBox="1">
            <a:spLocks/>
          </p:cNvSpPr>
          <p:nvPr/>
        </p:nvSpPr>
        <p:spPr>
          <a:xfrm>
            <a:off x="184150" y="2313530"/>
            <a:ext cx="3782677" cy="254067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r>
              <a:rPr lang="en-US" altLang="zh-CN" sz="1800" dirty="0"/>
              <a:t>DQN</a:t>
            </a:r>
            <a:r>
              <a:rPr lang="zh-CN" altLang="en-US" sz="1800" dirty="0"/>
              <a:t> 后续改进论文</a:t>
            </a:r>
            <a:endParaRPr lang="en-US" altLang="zh-CN" sz="1800" dirty="0"/>
          </a:p>
          <a:p>
            <a:pPr lvl="1" hangingPunct="1">
              <a:buFont typeface="Wingdings" pitchFamily="2" charset="2"/>
              <a:buChar char="ü"/>
            </a:pPr>
            <a:r>
              <a:rPr lang="en-US" altLang="zh-CN" sz="1800" dirty="0"/>
              <a:t>Double</a:t>
            </a:r>
            <a:r>
              <a:rPr lang="zh-CN" altLang="en-US" sz="1800" dirty="0"/>
              <a:t> </a:t>
            </a:r>
            <a:r>
              <a:rPr lang="en-US" altLang="zh-CN" sz="1800" dirty="0"/>
              <a:t>DQN</a:t>
            </a:r>
          </a:p>
          <a:p>
            <a:pPr lvl="1" hangingPunct="1">
              <a:buFont typeface="Wingdings" pitchFamily="2" charset="2"/>
              <a:buChar char="ü"/>
            </a:pPr>
            <a:r>
              <a:rPr lang="en-US" altLang="zh-CN" sz="1800" dirty="0" err="1"/>
              <a:t>Prioritised</a:t>
            </a:r>
            <a:r>
              <a:rPr lang="zh-CN" altLang="en-US" sz="1800" dirty="0"/>
              <a:t> </a:t>
            </a:r>
            <a:r>
              <a:rPr lang="en-US" altLang="zh-CN" sz="1800" dirty="0"/>
              <a:t>experience</a:t>
            </a:r>
            <a:r>
              <a:rPr lang="zh-CN" altLang="en-US" sz="1800" dirty="0"/>
              <a:t> </a:t>
            </a:r>
            <a:r>
              <a:rPr lang="en-US" altLang="zh-CN" sz="1800" dirty="0"/>
              <a:t>replay</a:t>
            </a:r>
          </a:p>
          <a:p>
            <a:pPr lvl="1" hangingPunct="1">
              <a:buFont typeface="Wingdings" pitchFamily="2" charset="2"/>
              <a:buChar char="ü"/>
            </a:pPr>
            <a:r>
              <a:rPr lang="en-US" altLang="zh-CN" sz="1800" dirty="0"/>
              <a:t>Distributional</a:t>
            </a:r>
            <a:r>
              <a:rPr lang="zh-CN" altLang="en-US" sz="1800" dirty="0"/>
              <a:t> </a:t>
            </a:r>
            <a:r>
              <a:rPr lang="en-US" altLang="zh-CN" sz="1800" dirty="0"/>
              <a:t>DQN</a:t>
            </a:r>
          </a:p>
          <a:p>
            <a:pPr lvl="1" hangingPunct="1">
              <a:buFont typeface="Wingdings" pitchFamily="2" charset="2"/>
              <a:buChar char="ü"/>
            </a:pPr>
            <a:r>
              <a:rPr lang="en-US" altLang="zh-CN" sz="1800" dirty="0"/>
              <a:t>Dueling network</a:t>
            </a:r>
          </a:p>
          <a:p>
            <a:pPr lvl="1" hangingPunct="1">
              <a:buFont typeface="Wingdings" pitchFamily="2" charset="2"/>
              <a:buChar char="ü"/>
            </a:pPr>
            <a:r>
              <a:rPr lang="en-US" altLang="zh-CN" sz="1800" dirty="0"/>
              <a:t>…</a:t>
            </a:r>
          </a:p>
          <a:p>
            <a:pPr lvl="2" hangingPunct="1"/>
            <a:endParaRPr lang="en-US" altLang="zh-CN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019643-20EA-8C6D-0B77-08694E13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442" y="1867438"/>
            <a:ext cx="3819102" cy="3719039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77F60B3-7F95-B59A-5489-31F0CB96D8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65</a:t>
            </a:fld>
            <a:endParaRPr lang="en-US" altLang="zh-CN"/>
          </a:p>
        </p:txBody>
      </p:sp>
      <p:pic>
        <p:nvPicPr>
          <p:cNvPr id="13" name="Picture 2" descr="thu_course7.drawio (3)">
            <a:extLst>
              <a:ext uri="{FF2B5EF4-FFF2-40B4-BE49-F238E27FC236}">
                <a16:creationId xmlns:a16="http://schemas.microsoft.com/office/drawing/2014/main" id="{1389C8C9-7CA0-F306-3130-9E0296DD9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386" y="1053640"/>
            <a:ext cx="3648188" cy="1776509"/>
          </a:xfrm>
          <a:prstGeom prst="rect">
            <a:avLst/>
          </a:prstGeom>
        </p:spPr>
      </p:pic>
      <p:pic>
        <p:nvPicPr>
          <p:cNvPr id="14" name="Picture 3" descr="thu_course7.drawio (2)">
            <a:extLst>
              <a:ext uri="{FF2B5EF4-FFF2-40B4-BE49-F238E27FC236}">
                <a16:creationId xmlns:a16="http://schemas.microsoft.com/office/drawing/2014/main" id="{624E2933-C6D6-D420-912B-75A9FA198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538" y="3035790"/>
            <a:ext cx="3138756" cy="1634416"/>
          </a:xfrm>
          <a:prstGeom prst="rect">
            <a:avLst/>
          </a:prstGeom>
        </p:spPr>
      </p:pic>
      <p:pic>
        <p:nvPicPr>
          <p:cNvPr id="16" name="Picture 1" descr="Screen Shot 2023-05-02 at 11.13.21 AM">
            <a:extLst>
              <a:ext uri="{FF2B5EF4-FFF2-40B4-BE49-F238E27FC236}">
                <a16:creationId xmlns:a16="http://schemas.microsoft.com/office/drawing/2014/main" id="{88D7F2C6-603A-D086-B1E6-4B626C302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788" y="4926648"/>
            <a:ext cx="3735383" cy="17394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0B716D-7161-E1C7-A997-7E7E377DE69E}"/>
              </a:ext>
            </a:extLst>
          </p:cNvPr>
          <p:cNvSpPr txBox="1"/>
          <p:nvPr/>
        </p:nvSpPr>
        <p:spPr>
          <a:xfrm>
            <a:off x="7705724" y="5674185"/>
            <a:ext cx="4486276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Hessel, Matteo, et al. "Rainbow: Combining improvements in deep reinforcement learning." </a:t>
            </a:r>
          </a:p>
          <a:p>
            <a:r>
              <a:rPr lang="en-US" altLang="zh-CN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altLang="zh-CN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. Vol. 32. No. 1. 2018.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029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ounded Rectangle"/>
          <p:cNvSpPr/>
          <p:nvPr/>
        </p:nvSpPr>
        <p:spPr>
          <a:xfrm>
            <a:off x="924660" y="1050311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117" name="小标题"/>
          <p:cNvSpPr txBox="1"/>
          <p:nvPr/>
        </p:nvSpPr>
        <p:spPr>
          <a:xfrm>
            <a:off x="1434296" y="1250211"/>
            <a:ext cx="8822680" cy="125136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</a:rPr>
              <a:t>第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节 ： </a:t>
            </a:r>
            <a:r>
              <a:rPr lang="en-US" altLang="zh-CN" sz="1600" dirty="0">
                <a:solidFill>
                  <a:schemeClr val="tx1"/>
                </a:solidFill>
              </a:rPr>
              <a:t>RL</a:t>
            </a:r>
            <a:r>
              <a:rPr lang="zh-CN" altLang="en-US" sz="1600" dirty="0">
                <a:solidFill>
                  <a:schemeClr val="tx1"/>
                </a:solidFill>
              </a:rPr>
              <a:t> 基础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强化学习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简介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: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值函数，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Bellman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方程，值迭代，策略迭代等</a:t>
            </a:r>
            <a:endParaRPr lang="en-US" altLang="zh-CN" sz="1333" dirty="0">
              <a:solidFill>
                <a:schemeClr val="tx2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Value-based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TD,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Q-learning,</a:t>
            </a:r>
            <a:r>
              <a:rPr lang="zh-CN" altLang="en-US" sz="1333" dirty="0">
                <a:solidFill>
                  <a:schemeClr val="tx2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DQN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Policy-Gradient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RL: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PG,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A2C,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</a:t>
            </a:r>
            <a:r>
              <a:rPr lang="en-US" altLang="zh-CN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PPO</a:t>
            </a:r>
            <a:r>
              <a:rPr lang="zh-CN" altLang="en-US" sz="1333" dirty="0">
                <a:solidFill>
                  <a:schemeClr val="tx1"/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等</a:t>
            </a:r>
            <a:endParaRPr lang="en-US" altLang="zh-CN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Model-free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与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Model-based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 简介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</a:endParaRPr>
          </a:p>
          <a:p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20" name="文本框 3"/>
          <p:cNvSpPr txBox="1"/>
          <p:nvPr/>
        </p:nvSpPr>
        <p:spPr>
          <a:xfrm>
            <a:off x="532217" y="118171"/>
            <a:ext cx="10126028" cy="58477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 b="1">
                <a:solidFill>
                  <a:srgbClr val="025F84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课程大纲</a:t>
            </a:r>
            <a:endParaRPr dirty="0"/>
          </a:p>
        </p:txBody>
      </p:sp>
      <p:sp>
        <p:nvSpPr>
          <p:cNvPr id="6" name="Rounded Rectangle">
            <a:extLst>
              <a:ext uri="{FF2B5EF4-FFF2-40B4-BE49-F238E27FC236}">
                <a16:creationId xmlns:a16="http://schemas.microsoft.com/office/drawing/2014/main" id="{9E499819-1D88-6DFB-13FA-C04E3BA51B48}"/>
              </a:ext>
            </a:extLst>
          </p:cNvPr>
          <p:cNvSpPr/>
          <p:nvPr/>
        </p:nvSpPr>
        <p:spPr>
          <a:xfrm>
            <a:off x="924660" y="2912204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7" name="小标题">
            <a:extLst>
              <a:ext uri="{FF2B5EF4-FFF2-40B4-BE49-F238E27FC236}">
                <a16:creationId xmlns:a16="http://schemas.microsoft.com/office/drawing/2014/main" id="{227D9174-E71A-08EB-B2B2-D54910C20739}"/>
              </a:ext>
            </a:extLst>
          </p:cNvPr>
          <p:cNvSpPr txBox="1"/>
          <p:nvPr/>
        </p:nvSpPr>
        <p:spPr>
          <a:xfrm>
            <a:off x="1434296" y="3156253"/>
            <a:ext cx="8822680" cy="106670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第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节 ： 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MCTS</a:t>
            </a:r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</a:rPr>
              <a:t> 基础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决策时规划与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前沿算法中的 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：</a:t>
            </a:r>
            <a:r>
              <a:rPr lang="en-US" altLang="zh-CN" sz="1333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AlphaZero</a:t>
            </a: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, </a:t>
            </a:r>
            <a:r>
              <a:rPr lang="en-US" altLang="zh-CN" sz="1333" dirty="0" err="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MuZero</a:t>
            </a:r>
            <a:endParaRPr lang="en-US" altLang="zh-CN" sz="1333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en-US" altLang="zh-CN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333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宋体" panose="02010600030101010101" pitchFamily="2" charset="-122"/>
                <a:sym typeface="Helvetica" pitchFamily="2" charset="0"/>
              </a:rPr>
              <a:t>与策略优化的联系</a:t>
            </a:r>
          </a:p>
          <a:p>
            <a:pPr marL="285764" indent="-285764">
              <a:buFont typeface="Arial" panose="020B0604020202020204" pitchFamily="34" charset="0"/>
              <a:buChar char="•"/>
            </a:pPr>
            <a:endParaRPr lang="zh-CN" altLang="en-US" sz="1333" dirty="0">
              <a:solidFill>
                <a:schemeClr val="tx1"/>
              </a:solidFill>
              <a:latin typeface="Helvetica" pitchFamily="2" charset="0"/>
              <a:ea typeface="宋体" panose="02010600030101010101" pitchFamily="2" charset="-122"/>
              <a:sym typeface="Helvetica" pitchFamily="2" charset="0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8CAFD788-984C-A1EF-415A-346061BF59AB}"/>
              </a:ext>
            </a:extLst>
          </p:cNvPr>
          <p:cNvSpPr/>
          <p:nvPr/>
        </p:nvSpPr>
        <p:spPr>
          <a:xfrm>
            <a:off x="924660" y="4776793"/>
            <a:ext cx="10647684" cy="1661993"/>
          </a:xfrm>
          <a:prstGeom prst="roundRect">
            <a:avLst>
              <a:gd name="adj" fmla="val 12037"/>
            </a:avLst>
          </a:prstGeom>
          <a:solidFill>
            <a:srgbClr val="D9ECF6"/>
          </a:solidFill>
          <a:ln w="12700">
            <a:miter lim="400000"/>
          </a:ln>
          <a:effectLst>
            <a:outerShdw blurRad="355600" rotWithShape="0">
              <a:srgbClr val="21323C">
                <a:alpha val="75000"/>
              </a:srgbClr>
            </a:outerShdw>
          </a:effectLst>
        </p:spPr>
        <p:txBody>
          <a:bodyPr lIns="0" tIns="0" rIns="0" bIns="0"/>
          <a:lstStyle/>
          <a:p>
            <a:endParaRPr sz="120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77C9B9-E17A-A410-BDD4-C29C1C751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66</a:t>
            </a:fld>
            <a:endParaRPr lang="en-US" altLang="zh-CN"/>
          </a:p>
        </p:txBody>
      </p:sp>
      <p:pic>
        <p:nvPicPr>
          <p:cNvPr id="3" name="图片 2" descr="QR 代码&#10;&#10;描述已自动生成">
            <a:extLst>
              <a:ext uri="{FF2B5EF4-FFF2-40B4-BE49-F238E27FC236}">
                <a16:creationId xmlns:a16="http://schemas.microsoft.com/office/drawing/2014/main" id="{83CFD46A-68DC-5590-7B79-39380ED3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676" y="169523"/>
            <a:ext cx="2231171" cy="670063"/>
          </a:xfrm>
          <a:prstGeom prst="rect">
            <a:avLst/>
          </a:prstGeom>
        </p:spPr>
      </p:pic>
      <p:sp>
        <p:nvSpPr>
          <p:cNvPr id="5" name="小标题">
            <a:extLst>
              <a:ext uri="{FF2B5EF4-FFF2-40B4-BE49-F238E27FC236}">
                <a16:creationId xmlns:a16="http://schemas.microsoft.com/office/drawing/2014/main" id="{4951EEAD-64F6-64ED-F57C-C8A8051E45DF}"/>
              </a:ext>
            </a:extLst>
          </p:cNvPr>
          <p:cNvSpPr txBox="1"/>
          <p:nvPr/>
        </p:nvSpPr>
        <p:spPr>
          <a:xfrm>
            <a:off x="1434296" y="5074310"/>
            <a:ext cx="8822680" cy="89255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1600" dirty="0">
                <a:solidFill>
                  <a:schemeClr val="tx2"/>
                </a:solidFill>
              </a:rPr>
              <a:t>第</a:t>
            </a:r>
            <a:r>
              <a:rPr lang="en-US" altLang="zh-CN" sz="1600" dirty="0">
                <a:solidFill>
                  <a:schemeClr val="tx2"/>
                </a:solidFill>
              </a:rPr>
              <a:t>3</a:t>
            </a:r>
            <a:r>
              <a:rPr lang="zh-CN" altLang="en-US" sz="1600" dirty="0">
                <a:solidFill>
                  <a:schemeClr val="tx2"/>
                </a:solidFill>
              </a:rPr>
              <a:t>节</a:t>
            </a:r>
            <a:r>
              <a:rPr lang="en-US" altLang="zh-CN" sz="1600" dirty="0">
                <a:solidFill>
                  <a:schemeClr val="tx2"/>
                </a:solidFill>
              </a:rPr>
              <a:t>:</a:t>
            </a:r>
            <a:r>
              <a:rPr lang="zh-CN" altLang="en-US" sz="1600" dirty="0">
                <a:solidFill>
                  <a:schemeClr val="tx2"/>
                </a:solidFill>
              </a:rPr>
              <a:t> 面向通用决策场景的 </a:t>
            </a:r>
            <a:r>
              <a:rPr lang="en-US" altLang="zh-CN" sz="1600" dirty="0">
                <a:solidFill>
                  <a:schemeClr val="tx2"/>
                </a:solidFill>
              </a:rPr>
              <a:t>MCTS+RL </a:t>
            </a:r>
            <a:r>
              <a:rPr lang="zh-CN" altLang="en-US" sz="1600" dirty="0">
                <a:solidFill>
                  <a:schemeClr val="tx2"/>
                </a:solidFill>
              </a:rPr>
              <a:t>基准框架</a:t>
            </a:r>
            <a:r>
              <a:rPr lang="en-US" altLang="zh-CN" sz="1600" dirty="0">
                <a:solidFill>
                  <a:schemeClr val="tx2"/>
                </a:solidFill>
              </a:rPr>
              <a:t>: </a:t>
            </a:r>
            <a:r>
              <a:rPr lang="en-US" altLang="zh-CN" sz="1600" dirty="0" err="1">
                <a:solidFill>
                  <a:schemeClr val="tx2"/>
                </a:solidFill>
              </a:rPr>
              <a:t>LightZero</a:t>
            </a:r>
            <a:r>
              <a:rPr lang="zh-CN" altLang="en-US" sz="1600" dirty="0">
                <a:solidFill>
                  <a:schemeClr val="tx2"/>
                </a:solidFill>
              </a:rPr>
              <a:t> 及其改进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面向通用决策场景的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MCTS+RL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基准框架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: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LightZero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通过潜在世界模型进行通用高效地规划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:  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UniZero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  <a:p>
            <a:pPr marL="285764" indent="-285764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通过后向视角和缓冲区重分析增强基于 </a:t>
            </a:r>
            <a:r>
              <a:rPr lang="en-US" altLang="zh-CN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MCTS </a:t>
            </a:r>
            <a:r>
              <a:rPr lang="zh-CN" altLang="en-US" sz="1400" dirty="0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的算法：</a:t>
            </a:r>
            <a:r>
              <a:rPr lang="en-US" altLang="zh-CN" sz="1400" dirty="0" err="1">
                <a:solidFill>
                  <a:schemeClr val="tx2"/>
                </a:solidFill>
                <a:latin typeface="SimSun" panose="02010600030101010101" pitchFamily="2" charset="-122"/>
                <a:ea typeface="SimSun" panose="02010600030101010101" pitchFamily="2" charset="-122"/>
                <a:sym typeface="Helvetica" pitchFamily="2" charset="0"/>
              </a:rPr>
              <a:t>ReZero</a:t>
            </a:r>
            <a:endParaRPr lang="en-US" altLang="zh-CN" sz="1400" dirty="0">
              <a:solidFill>
                <a:schemeClr val="tx2"/>
              </a:solidFill>
              <a:latin typeface="SimSun" panose="02010600030101010101" pitchFamily="2" charset="-122"/>
              <a:ea typeface="SimSun" panose="02010600030101010101" pitchFamily="2" charset="-122"/>
              <a:sym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64089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 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策略优化直觉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en-US" altLang="zh-CN" sz="1800" dirty="0"/>
                  <a:t>Policy-based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RL</a:t>
                </a:r>
              </a:p>
              <a:p>
                <a:pPr lvl="1" hangingPunct="1">
                  <a:buFont typeface="Wingdings" pitchFamily="2" charset="2"/>
                  <a:buChar char="ü"/>
                </a:pPr>
                <a:r>
                  <a:rPr lang="zh-CN" altLang="en-US" sz="1800" dirty="0"/>
                  <a:t>核心：直接学习</a:t>
                </a:r>
                <a:r>
                  <a:rPr lang="zh-CN" altLang="en-US" sz="1800" b="1" dirty="0">
                    <a:solidFill>
                      <a:srgbClr val="0070C0"/>
                    </a:solidFill>
                  </a:rPr>
                  <a:t>最优策略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 lvl="1" hangingPunct="1"/>
                <a:endParaRPr lang="en-US" altLang="zh-CN" sz="1800" dirty="0"/>
              </a:p>
              <a:p>
                <a:pPr marL="0" indent="0" hangingPunct="1">
                  <a:buNone/>
                </a:pPr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  <a:blipFill>
                <a:blip r:embed="rId3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图片占位符 1">
                <a:extLst>
                  <a:ext uri="{FF2B5EF4-FFF2-40B4-BE49-F238E27FC236}">
                    <a16:creationId xmlns:a16="http://schemas.microsoft.com/office/drawing/2014/main" id="{115741C1-4061-EC8A-74FF-50AB947F20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5584" y="1185786"/>
                <a:ext cx="5449530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hangingPunct="1">
                  <a:defRPr sz="3000" b="1">
                    <a:solidFill>
                      <a:srgbClr val="27375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solidFill>
                      <a:schemeClr val="tx1"/>
                    </a:solidFill>
                    <a:latin typeface="+mj-ea"/>
                  </a:rPr>
                  <a:t>轨迹的组成</a:t>
                </a:r>
                <a:endParaRPr lang="en-US" altLang="zh-CN" sz="1800" dirty="0">
                  <a:solidFill>
                    <a:schemeClr val="tx1"/>
                  </a:solidFill>
                  <a:latin typeface="+mj-ea"/>
                </a:endParaRPr>
              </a:p>
              <a:p>
                <a:pPr marL="796290" lvl="2" indent="-285750" hangingPunct="1">
                  <a:defRPr sz="3000" b="1">
                    <a:solidFill>
                      <a:srgbClr val="27375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solidFill>
                      <a:srgbClr val="00B050"/>
                    </a:solidFill>
                    <a:latin typeface="+mj-ea"/>
                  </a:rPr>
                  <a:t>环境</a:t>
                </a:r>
                <a:endParaRPr lang="en-US" altLang="zh-CN" sz="1800" dirty="0">
                  <a:solidFill>
                    <a:srgbClr val="00B050"/>
                  </a:solidFill>
                  <a:latin typeface="+mj-ea"/>
                </a:endParaRPr>
              </a:p>
              <a:p>
                <a:pPr marL="1289050" lvl="3" indent="-285750" hangingPunct="1">
                  <a:defRPr sz="3000" b="1">
                    <a:solidFill>
                      <a:srgbClr val="27375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solidFill>
                      <a:srgbClr val="00B050"/>
                    </a:solidFill>
                    <a:latin typeface="+mj-ea"/>
                  </a:rPr>
                  <a:t>初始状态分布 </a:t>
                </a:r>
                <a14:m>
                  <m:oMath xmlns:m="http://schemas.openxmlformats.org/officeDocument/2006/math">
                    <m:r>
                      <a:rPr lang="zh-CN" altLang="en-US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altLang="zh-CN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altLang="zh-CN" sz="1800" dirty="0">
                  <a:solidFill>
                    <a:srgbClr val="00B050"/>
                  </a:solidFill>
                  <a:latin typeface="+mj-ea"/>
                </a:endParaRPr>
              </a:p>
              <a:p>
                <a:pPr marL="1289050" lvl="3" indent="-285750" hangingPunct="1">
                  <a:defRPr sz="3000" b="1">
                    <a:solidFill>
                      <a:srgbClr val="27375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14:m>
                  <m:oMath xmlns:m="http://schemas.openxmlformats.org/officeDocument/2006/math">
                    <m:r>
                      <a:rPr lang="zh-CN" altLang="en-US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ar-AE" altLang="zh-CN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ar-AE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altLang="zh-CN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altLang="zh-CN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>
                  <a:solidFill>
                    <a:srgbClr val="00B050"/>
                  </a:solidFill>
                  <a:latin typeface="+mj-ea"/>
                </a:endParaRPr>
              </a:p>
              <a:p>
                <a:pPr marL="1289050" lvl="3" indent="-285750" hangingPunct="1">
                  <a:defRPr sz="3000" b="1">
                    <a:solidFill>
                      <a:srgbClr val="27375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altLang="zh-CN" sz="1800" dirty="0">
                    <a:solidFill>
                      <a:srgbClr val="00B050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ar-AE" altLang="zh-CN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ar-AE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altLang="zh-CN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altLang="zh-CN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AE" altLang="zh-CN" sz="180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altLang="zh-CN" sz="180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altLang="zh-CN" sz="1800" dirty="0">
                  <a:solidFill>
                    <a:srgbClr val="00B050"/>
                  </a:solidFill>
                  <a:latin typeface="+mj-ea"/>
                </a:endParaRPr>
              </a:p>
              <a:p>
                <a:pPr marL="796290" lvl="2" indent="-285750" hangingPunct="1">
                  <a:defRPr sz="3000" b="1">
                    <a:solidFill>
                      <a:srgbClr val="27375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zh-CN" altLang="en-US" sz="1800" dirty="0">
                    <a:solidFill>
                      <a:srgbClr val="0070C0"/>
                    </a:solidFill>
                    <a:latin typeface="+mj-ea"/>
                  </a:rPr>
                  <a:t>智能体的策略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ar-AE" altLang="zh-CN" sz="1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ar-AE" altLang="zh-CN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altLang="zh-CN" sz="1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ar-AE" altLang="zh-CN" sz="1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altLang="zh-C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altLang="zh-CN" sz="1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ar-AE" altLang="zh-CN" sz="1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ar-AE" altLang="zh-CN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altLang="zh-CN" sz="1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ar-AE" altLang="zh-CN" sz="1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altLang="zh-CN" sz="1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altLang="zh-CN" sz="1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ar-AE" altLang="zh-CN" sz="1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ar-AE" altLang="zh-CN" sz="1800" dirty="0">
                  <a:solidFill>
                    <a:srgbClr val="0070C0"/>
                  </a:solidFill>
                  <a:latin typeface="+mj-ea"/>
                </a:endParaRPr>
              </a:p>
              <a:p>
                <a:pPr hangingPunct="1"/>
                <a:r>
                  <a:rPr lang="zh-CN" altLang="en-US" sz="1800" dirty="0">
                    <a:solidFill>
                      <a:schemeClr val="tx1"/>
                    </a:solidFill>
                    <a:latin typeface="+mj-ea"/>
                  </a:rPr>
                  <a:t>策略优化的直觉</a:t>
                </a:r>
                <a:endParaRPr lang="en-US" altLang="zh-CN" sz="1800" dirty="0">
                  <a:solidFill>
                    <a:schemeClr val="tx1"/>
                  </a:solidFill>
                  <a:latin typeface="+mj-ea"/>
                </a:endParaRPr>
              </a:p>
              <a:p>
                <a:pPr lvl="1" hangingPunct="1">
                  <a:buFont typeface="Wingdings" pitchFamily="2" charset="2"/>
                  <a:buChar char="ü"/>
                </a:pPr>
                <a:r>
                  <a:rPr lang="zh-CN" altLang="en-US" sz="1800" dirty="0">
                    <a:solidFill>
                      <a:srgbClr val="FF0000"/>
                    </a:solidFill>
                    <a:latin typeface="+mj-ea"/>
                  </a:rPr>
                  <a:t>降低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j-ea"/>
                  </a:rPr>
                  <a:t>导致较低奖励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j-ea"/>
                  </a:rPr>
                  <a:t>/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j-ea"/>
                  </a:rPr>
                  <a:t>回报的动作出现的概率</a:t>
                </a:r>
              </a:p>
              <a:p>
                <a:pPr lvl="1" hangingPunct="1">
                  <a:buFont typeface="Wingdings" pitchFamily="2" charset="2"/>
                  <a:buChar char="ü"/>
                </a:pPr>
                <a:r>
                  <a:rPr lang="zh-CN" altLang="en-US" sz="1800" dirty="0">
                    <a:solidFill>
                      <a:srgbClr val="0070C0"/>
                    </a:solidFill>
                    <a:latin typeface="+mj-ea"/>
                  </a:rPr>
                  <a:t>提高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j-ea"/>
                  </a:rPr>
                  <a:t>导致较高奖励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j-ea"/>
                  </a:rPr>
                  <a:t>/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j-ea"/>
                  </a:rPr>
                  <a:t>回报的动作出现的概率</a:t>
                </a:r>
                <a:endParaRPr lang="en-US" altLang="zh-CN" sz="1800" dirty="0">
                  <a:solidFill>
                    <a:schemeClr val="tx1"/>
                  </a:solidFill>
                  <a:latin typeface="+mj-ea"/>
                </a:endParaRPr>
              </a:p>
            </p:txBody>
          </p:sp>
        </mc:Choice>
        <mc:Fallback xmlns="">
          <p:sp>
            <p:nvSpPr>
              <p:cNvPr id="6" name="图片占位符 1">
                <a:extLst>
                  <a:ext uri="{FF2B5EF4-FFF2-40B4-BE49-F238E27FC236}">
                    <a16:creationId xmlns:a16="http://schemas.microsoft.com/office/drawing/2014/main" id="{115741C1-4061-EC8A-74FF-50AB947F2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584" y="1185786"/>
                <a:ext cx="5449530" cy="5527630"/>
              </a:xfrm>
              <a:prstGeom prst="rect">
                <a:avLst/>
              </a:prstGeom>
              <a:blipFill>
                <a:blip r:embed="rId4"/>
                <a:stretch>
                  <a:fillRect l="-698" t="-1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像" descr="图像">
            <a:extLst>
              <a:ext uri="{FF2B5EF4-FFF2-40B4-BE49-F238E27FC236}">
                <a16:creationId xmlns:a16="http://schemas.microsoft.com/office/drawing/2014/main" id="{29699E25-6790-392D-FAEA-8BC123279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34" y="1976004"/>
            <a:ext cx="3870424" cy="2554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5FDC6-059B-E621-04C4-1617FC923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109" y="4747698"/>
            <a:ext cx="4924652" cy="1927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7" descr="Screen Shot 2023-05-03 at 8.26.45 PM">
            <a:extLst>
              <a:ext uri="{FF2B5EF4-FFF2-40B4-BE49-F238E27FC236}">
                <a16:creationId xmlns:a16="http://schemas.microsoft.com/office/drawing/2014/main" id="{A5E9D182-769B-6462-E88D-ACE621EF0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31" y="4464236"/>
            <a:ext cx="4380230" cy="2113280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338F581-66D6-20CC-9DEB-D87272743B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159078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 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策略优化直觉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en-US" altLang="zh-CN" sz="1800" dirty="0"/>
                  <a:t>Policy-based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RL</a:t>
                </a:r>
              </a:p>
              <a:p>
                <a:pPr lvl="1" hangingPunct="1"/>
                <a:r>
                  <a:rPr lang="zh-CN" altLang="en-US" sz="1800" dirty="0"/>
                  <a:t>核心：直接学习</a:t>
                </a:r>
                <a:r>
                  <a:rPr lang="zh-CN" altLang="en-US" sz="1800" b="1" dirty="0">
                    <a:solidFill>
                      <a:srgbClr val="0070C0"/>
                    </a:solidFill>
                  </a:rPr>
                  <a:t>最优策略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 lvl="1" hangingPunct="1"/>
                <a:endParaRPr lang="en-US" altLang="zh-CN" sz="1800" dirty="0"/>
              </a:p>
              <a:p>
                <a:pPr marL="0" indent="0" hangingPunct="1">
                  <a:buNone/>
                </a:pPr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  <a:blipFill>
                <a:blip r:embed="rId3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2" name="图像" descr="图像">
            <a:extLst>
              <a:ext uri="{FF2B5EF4-FFF2-40B4-BE49-F238E27FC236}">
                <a16:creationId xmlns:a16="http://schemas.microsoft.com/office/drawing/2014/main" id="{29699E25-6790-392D-FAEA-8BC12327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34" y="1976004"/>
            <a:ext cx="3870424" cy="2554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5FDC6-059B-E621-04C4-1617FC923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184" y="1051993"/>
            <a:ext cx="4924652" cy="1927269"/>
          </a:xfrm>
          <a:prstGeom prst="rect">
            <a:avLst/>
          </a:prstGeom>
        </p:spPr>
      </p:pic>
      <p:pic>
        <p:nvPicPr>
          <p:cNvPr id="11" name="Picture 7" descr="Screen Shot 2023-05-03 at 8.26.45 PM">
            <a:extLst>
              <a:ext uri="{FF2B5EF4-FFF2-40B4-BE49-F238E27FC236}">
                <a16:creationId xmlns:a16="http://schemas.microsoft.com/office/drawing/2014/main" id="{A5E9D182-769B-6462-E88D-ACE621EF0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31" y="4464236"/>
            <a:ext cx="4380230" cy="2113280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338F581-66D6-20CC-9DEB-D87272743B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68</a:t>
            </a:fld>
            <a:endParaRPr lang="en-US" altLang="zh-CN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294580-AD36-4AD3-205E-AEF065C0BFF4}"/>
              </a:ext>
            </a:extLst>
          </p:cNvPr>
          <p:cNvSpPr txBox="1"/>
          <p:nvPr/>
        </p:nvSpPr>
        <p:spPr>
          <a:xfrm>
            <a:off x="6200731" y="4094904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030A0"/>
                </a:solidFill>
              </a:rPr>
              <a:t>Q4</a:t>
            </a:r>
            <a:r>
              <a:rPr lang="zh-CN" altLang="en-US" sz="1800" b="1" dirty="0">
                <a:solidFill>
                  <a:srgbClr val="7030A0"/>
                </a:solidFill>
              </a:rPr>
              <a:t>：直接优化策略的优点？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27750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 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策略优化直觉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en-US" altLang="zh-CN" sz="1800" dirty="0"/>
                  <a:t>Policy-based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RL</a:t>
                </a:r>
              </a:p>
              <a:p>
                <a:pPr lvl="1" hangingPunct="1"/>
                <a:r>
                  <a:rPr lang="zh-CN" altLang="en-US" sz="1800" dirty="0"/>
                  <a:t>核心：直接学习</a:t>
                </a:r>
                <a:r>
                  <a:rPr lang="zh-CN" altLang="en-US" sz="1800" b="1" dirty="0">
                    <a:solidFill>
                      <a:srgbClr val="0070C0"/>
                    </a:solidFill>
                  </a:rPr>
                  <a:t>最优策略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⋆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sz="1800" dirty="0"/>
              </a:p>
              <a:p>
                <a:pPr lvl="1" hangingPunct="1"/>
                <a:endParaRPr lang="en-US" altLang="zh-CN" sz="1800" dirty="0"/>
              </a:p>
              <a:p>
                <a:pPr marL="0" indent="0" hangingPunct="1">
                  <a:buNone/>
                </a:pPr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  <a:blipFill>
                <a:blip r:embed="rId3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2" name="图像" descr="图像">
            <a:extLst>
              <a:ext uri="{FF2B5EF4-FFF2-40B4-BE49-F238E27FC236}">
                <a16:creationId xmlns:a16="http://schemas.microsoft.com/office/drawing/2014/main" id="{29699E25-6790-392D-FAEA-8BC123279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34" y="1976004"/>
            <a:ext cx="3870424" cy="2554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C5FDC6-059B-E621-04C4-1617FC923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184" y="1051993"/>
            <a:ext cx="4924652" cy="1927269"/>
          </a:xfrm>
          <a:prstGeom prst="rect">
            <a:avLst/>
          </a:prstGeom>
        </p:spPr>
      </p:pic>
      <p:pic>
        <p:nvPicPr>
          <p:cNvPr id="11" name="Picture 7" descr="Screen Shot 2023-05-03 at 8.26.45 PM">
            <a:extLst>
              <a:ext uri="{FF2B5EF4-FFF2-40B4-BE49-F238E27FC236}">
                <a16:creationId xmlns:a16="http://schemas.microsoft.com/office/drawing/2014/main" id="{A5E9D182-769B-6462-E88D-ACE621EF0A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31" y="4464236"/>
            <a:ext cx="4380230" cy="2113280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338F581-66D6-20CC-9DEB-D87272743B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69</a:t>
            </a:fld>
            <a:endParaRPr lang="en-US" altLang="zh-CN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8A394C-1C25-3FB2-799C-8D117F3AD56D}"/>
              </a:ext>
            </a:extLst>
          </p:cNvPr>
          <p:cNvSpPr txBox="1"/>
          <p:nvPr/>
        </p:nvSpPr>
        <p:spPr>
          <a:xfrm>
            <a:off x="5435168" y="3374527"/>
            <a:ext cx="6756832" cy="3108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FFFF"/>
                </a:solidFill>
                <a:effectLst/>
                <a:latin typeface="Helvetica" pitchFamily="2" charset="0"/>
              </a:rPr>
              <a:t>优点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70C0"/>
                </a:solidFill>
                <a:effectLst/>
                <a:latin typeface="Helvetica" pitchFamily="2" charset="0"/>
              </a:rPr>
              <a:t>优点</a:t>
            </a:r>
            <a:endParaRPr lang="en-US" altLang="zh-CN" sz="14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/>
                </a:solidFill>
                <a:latin typeface="Helvetica" pitchFamily="2" charset="0"/>
              </a:rPr>
              <a:t>(+)</a:t>
            </a:r>
            <a:r>
              <a:rPr lang="zh-CN" altLang="en-US" sz="1400" dirty="0">
                <a:latin typeface="Helvetica" pitchFamily="2" charset="0"/>
              </a:rPr>
              <a:t> 处理</a:t>
            </a:r>
            <a:r>
              <a:rPr lang="zh-CN" altLang="en-US" sz="1400" b="1" dirty="0">
                <a:latin typeface="Helvetica" pitchFamily="2" charset="0"/>
              </a:rPr>
              <a:t>连续动作空间</a:t>
            </a:r>
            <a:r>
              <a:rPr lang="zh-CN" altLang="en-US" sz="1400" dirty="0">
                <a:latin typeface="Helvetica" pitchFamily="2" charset="0"/>
              </a:rPr>
              <a:t>：</a:t>
            </a:r>
            <a:r>
              <a:rPr lang="en-US" altLang="zh-CN" sz="1400" dirty="0">
                <a:latin typeface="Helvetica" pitchFamily="2" charset="0"/>
              </a:rPr>
              <a:t>Policy Gradient </a:t>
            </a:r>
            <a:r>
              <a:rPr lang="zh-CN" altLang="en-US" sz="1400" dirty="0">
                <a:latin typeface="Helvetica" pitchFamily="2" charset="0"/>
              </a:rPr>
              <a:t>能够很好地处理连续动作空间问题，因为策略可以是一个参数化的概率分布，而不需要枚举所有动作。</a:t>
            </a:r>
            <a:endParaRPr lang="en-US" altLang="zh-CN" sz="1400" dirty="0">
              <a:latin typeface="Helvetica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/>
                </a:solidFill>
                <a:latin typeface="Helvetica" pitchFamily="2" charset="0"/>
              </a:rPr>
              <a:t>(+)</a:t>
            </a:r>
            <a:r>
              <a:rPr lang="zh-CN" altLang="en-US" sz="1400" dirty="0">
                <a:solidFill>
                  <a:schemeClr val="accent1"/>
                </a:solidFill>
                <a:latin typeface="Helvetica" pitchFamily="2" charset="0"/>
              </a:rPr>
              <a:t> </a:t>
            </a:r>
            <a:r>
              <a:rPr lang="zh-CN" altLang="en-US" sz="1400" dirty="0">
                <a:latin typeface="Helvetica" pitchFamily="2" charset="0"/>
              </a:rPr>
              <a:t>灵活性：</a:t>
            </a:r>
            <a:r>
              <a:rPr lang="en-US" altLang="zh-CN" sz="1400" dirty="0">
                <a:latin typeface="Helvetica" pitchFamily="2" charset="0"/>
              </a:rPr>
              <a:t>PG </a:t>
            </a:r>
            <a:r>
              <a:rPr lang="zh-CN" altLang="en-US" sz="1400" dirty="0">
                <a:latin typeface="Helvetica" pitchFamily="2" charset="0"/>
              </a:rPr>
              <a:t>方法能够直接学习</a:t>
            </a:r>
            <a:r>
              <a:rPr lang="zh-CN" altLang="en-US" sz="1400" b="1" dirty="0">
                <a:latin typeface="Helvetica" pitchFamily="2" charset="0"/>
              </a:rPr>
              <a:t>随机策略</a:t>
            </a:r>
            <a:r>
              <a:rPr lang="zh-CN" altLang="en-US" sz="1400" dirty="0">
                <a:latin typeface="Helvetica" pitchFamily="2" charset="0"/>
              </a:rPr>
              <a:t>（</a:t>
            </a:r>
            <a:r>
              <a:rPr lang="en-US" altLang="zh-CN" sz="1400" dirty="0">
                <a:latin typeface="Helvetica" pitchFamily="2" charset="0"/>
              </a:rPr>
              <a:t>stochastic policy</a:t>
            </a:r>
            <a:r>
              <a:rPr lang="zh-CN" altLang="en-US" sz="1400" dirty="0">
                <a:latin typeface="Helvetica" pitchFamily="2" charset="0"/>
              </a:rPr>
              <a:t>），这在某些具有不确定性或需要探索的环境中非常重要。</a:t>
            </a:r>
            <a:endParaRPr lang="en-US" altLang="zh-CN" sz="1400" dirty="0">
              <a:latin typeface="Helvetica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accent1"/>
                </a:solidFill>
                <a:latin typeface="Helvetica" pitchFamily="2" charset="0"/>
              </a:rPr>
              <a:t>(+)</a:t>
            </a:r>
            <a:r>
              <a:rPr lang="zh-CN" altLang="en-US" sz="1400" dirty="0">
                <a:solidFill>
                  <a:schemeClr val="accent1"/>
                </a:solidFill>
                <a:latin typeface="Helvetica" pitchFamily="2" charset="0"/>
              </a:rPr>
              <a:t> </a:t>
            </a:r>
            <a:r>
              <a:rPr lang="zh-CN" altLang="en-US" sz="1400" dirty="0">
                <a:latin typeface="Helvetica" pitchFamily="2" charset="0"/>
              </a:rPr>
              <a:t>更适应复杂环境：在高维或复杂环境中，</a:t>
            </a:r>
            <a:r>
              <a:rPr lang="zh-CN" altLang="en-US" sz="1400" b="1" dirty="0">
                <a:latin typeface="Helvetica" pitchFamily="2" charset="0"/>
              </a:rPr>
              <a:t>直接优化策略</a:t>
            </a:r>
            <a:r>
              <a:rPr lang="zh-CN" altLang="en-US" sz="1400" dirty="0">
                <a:latin typeface="Helvetica" pitchFamily="2" charset="0"/>
              </a:rPr>
              <a:t>往往比间接通过价值函数推导策略更有效。</a:t>
            </a:r>
            <a:endParaRPr lang="zh-CN" altLang="en-US" sz="140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  <a:effectLst/>
                <a:latin typeface="Helvetica" pitchFamily="2" charset="0"/>
              </a:rPr>
              <a:t>缺点</a:t>
            </a:r>
            <a:r>
              <a:rPr lang="en-US" altLang="zh-CN" sz="1400" dirty="0">
                <a:solidFill>
                  <a:srgbClr val="29ABF6"/>
                </a:solidFill>
                <a:effectLst/>
                <a:latin typeface="Helvetica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4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zh-CN" altLang="en-US" sz="1400" dirty="0">
                <a:latin typeface="Helvetica" pitchFamily="2" charset="0"/>
              </a:rPr>
              <a:t>高方差：</a:t>
            </a:r>
            <a:r>
              <a:rPr lang="en-US" altLang="zh-CN" sz="1400" dirty="0">
                <a:latin typeface="Helvetica" pitchFamily="2" charset="0"/>
              </a:rPr>
              <a:t>Policy Gradient </a:t>
            </a:r>
            <a:r>
              <a:rPr lang="zh-CN" altLang="en-US" sz="1400" dirty="0">
                <a:latin typeface="Helvetica" pitchFamily="2" charset="0"/>
              </a:rPr>
              <a:t>方法通常会有</a:t>
            </a:r>
            <a:r>
              <a:rPr lang="zh-CN" altLang="en-US" sz="1400" b="1" dirty="0">
                <a:latin typeface="Helvetica" pitchFamily="2" charset="0"/>
              </a:rPr>
              <a:t>较高的梯度估计方差</a:t>
            </a:r>
            <a:r>
              <a:rPr lang="zh-CN" altLang="en-US" sz="1400" dirty="0">
                <a:latin typeface="Helvetica" pitchFamily="2" charset="0"/>
              </a:rPr>
              <a:t>，导致收敛速度慢且不稳定。</a:t>
            </a:r>
            <a:endParaRPr lang="en-US" altLang="zh-CN" sz="1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Helvetica" pitchFamily="2" charset="0"/>
              </a:rPr>
              <a:t>(-)</a:t>
            </a:r>
            <a:r>
              <a:rPr lang="zh-CN" altLang="en-US" sz="1400" dirty="0">
                <a:latin typeface="Helvetica" pitchFamily="2" charset="0"/>
              </a:rPr>
              <a:t>可能陷入局部最优：由于直接优化策略参数，</a:t>
            </a:r>
            <a:r>
              <a:rPr lang="en-US" altLang="zh-CN" sz="1400" dirty="0">
                <a:latin typeface="Helvetica" pitchFamily="2" charset="0"/>
              </a:rPr>
              <a:t>PG </a:t>
            </a:r>
            <a:r>
              <a:rPr lang="zh-CN" altLang="en-US" sz="1400" dirty="0">
                <a:latin typeface="Helvetica" pitchFamily="2" charset="0"/>
              </a:rPr>
              <a:t>方法可能会陷入局部最优，尤其是在复杂或高维的问题中。</a:t>
            </a:r>
            <a:endParaRPr lang="zh-CN" altLang="en-US" sz="1400" dirty="0">
              <a:effectLst/>
              <a:latin typeface="Helvetica" pitchFamily="2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294580-AD36-4AD3-205E-AEF065C0BFF4}"/>
              </a:ext>
            </a:extLst>
          </p:cNvPr>
          <p:cNvSpPr txBox="1"/>
          <p:nvPr/>
        </p:nvSpPr>
        <p:spPr>
          <a:xfrm>
            <a:off x="5510029" y="3224234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030A0"/>
                </a:solidFill>
              </a:rPr>
              <a:t>Q4</a:t>
            </a:r>
            <a:r>
              <a:rPr lang="zh-CN" altLang="en-US" sz="1800" b="1" dirty="0">
                <a:solidFill>
                  <a:srgbClr val="7030A0"/>
                </a:solidFill>
              </a:rPr>
              <a:t>：直接优化策略的优缺点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58333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Microsoft YaHei"/>
              </a:rPr>
              <a:t>人工智能任务类型</a:t>
            </a:r>
          </a:p>
        </p:txBody>
      </p:sp>
      <p:sp>
        <p:nvSpPr>
          <p:cNvPr id="7" name="图片占位符 1">
            <a:extLst>
              <a:ext uri="{FF2B5EF4-FFF2-40B4-BE49-F238E27FC236}">
                <a16:creationId xmlns:a16="http://schemas.microsoft.com/office/drawing/2014/main" id="{C8D2D01A-F71B-2610-B0D6-F6789D5ED792}"/>
              </a:ext>
            </a:extLst>
          </p:cNvPr>
          <p:cNvSpPr txBox="1">
            <a:spLocks/>
          </p:cNvSpPr>
          <p:nvPr/>
        </p:nvSpPr>
        <p:spPr>
          <a:xfrm>
            <a:off x="256112" y="1381785"/>
            <a:ext cx="11679776" cy="547621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hangingPunct="1"/>
            <a:r>
              <a:rPr lang="zh-CN" altLang="en-US" sz="2400" dirty="0">
                <a:solidFill>
                  <a:schemeClr val="tx1"/>
                </a:solidFill>
              </a:rPr>
              <a:t>感知型任务：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在静态环境中处理多模态数据（</a:t>
            </a:r>
            <a:r>
              <a:rPr lang="zh-CN" altLang="en-US" sz="2400" dirty="0"/>
              <a:t>文字</a:t>
            </a:r>
            <a:r>
              <a:rPr lang="en-US" altLang="zh-CN" sz="2400" dirty="0"/>
              <a:t>/</a:t>
            </a:r>
            <a:r>
              <a:rPr lang="zh-CN" altLang="en-US" sz="2400" dirty="0"/>
              <a:t>语音</a:t>
            </a:r>
            <a:r>
              <a:rPr lang="en-US" altLang="zh-CN" sz="2400" dirty="0"/>
              <a:t>/</a:t>
            </a:r>
            <a:r>
              <a:rPr lang="zh-CN" altLang="en-US" sz="2400" dirty="0"/>
              <a:t>图像）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 hangingPunct="1"/>
            <a:r>
              <a:rPr lang="zh-CN" alt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根据输入数据预测所需输出</a:t>
            </a:r>
            <a:r>
              <a:rPr lang="zh-CN" altLang="en-US" sz="2400" dirty="0">
                <a:solidFill>
                  <a:srgbClr val="00B050"/>
                </a:solidFill>
                <a:effectLst/>
                <a:latin typeface="Helvetica" pitchFamily="2" charset="0"/>
              </a:rPr>
              <a:t>（有监督学习）</a:t>
            </a:r>
          </a:p>
          <a:p>
            <a:pPr lvl="1" hangingPunct="1"/>
            <a:r>
              <a:rPr lang="zh-CN" alt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生成新的数据实例</a:t>
            </a:r>
            <a:r>
              <a:rPr lang="zh-CN" altLang="en-US" sz="2400" dirty="0">
                <a:solidFill>
                  <a:srgbClr val="00B050"/>
                </a:solidFill>
                <a:effectLst/>
                <a:latin typeface="Helvetica" pitchFamily="2" charset="0"/>
              </a:rPr>
              <a:t>（无监督学习）</a:t>
            </a:r>
            <a:br>
              <a:rPr lang="en-US" altLang="zh-CN" sz="2400" dirty="0"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lang="zh-CN" altLang="en-US" sz="2400" dirty="0"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lvl="1" hangingPunct="1"/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382164-5A04-D5A4-B3E7-B64F60F63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632" y="4595157"/>
            <a:ext cx="3400084" cy="2174828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AB992E-5F1B-0870-01F8-420B1FE4E4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en-US" altLang="zh-CN"/>
          </a:p>
        </p:txBody>
      </p:sp>
      <p:pic>
        <p:nvPicPr>
          <p:cNvPr id="2" name="Picture 2" descr="http://www.is-scam.com/wp-content/uploads/2014/12/question-robot.png">
            <a:extLst>
              <a:ext uri="{FF2B5EF4-FFF2-40B4-BE49-F238E27FC236}">
                <a16:creationId xmlns:a16="http://schemas.microsoft.com/office/drawing/2014/main" id="{184EF484-CA2D-1D17-7221-15562ABA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240" y="3019858"/>
            <a:ext cx="1028706" cy="132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線單箭頭接點 24">
            <a:extLst>
              <a:ext uri="{FF2B5EF4-FFF2-40B4-BE49-F238E27FC236}">
                <a16:creationId xmlns:a16="http://schemas.microsoft.com/office/drawing/2014/main" id="{4CE171CB-718E-8CA2-A786-6913014578A3}"/>
              </a:ext>
            </a:extLst>
          </p:cNvPr>
          <p:cNvCxnSpPr/>
          <p:nvPr/>
        </p:nvCxnSpPr>
        <p:spPr>
          <a:xfrm>
            <a:off x="3562233" y="3725755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25">
            <a:extLst>
              <a:ext uri="{FF2B5EF4-FFF2-40B4-BE49-F238E27FC236}">
                <a16:creationId xmlns:a16="http://schemas.microsoft.com/office/drawing/2014/main" id="{1EE46367-97EC-D5AA-429D-C5F5BFC9E72D}"/>
              </a:ext>
            </a:extLst>
          </p:cNvPr>
          <p:cNvCxnSpPr/>
          <p:nvPr/>
        </p:nvCxnSpPr>
        <p:spPr>
          <a:xfrm>
            <a:off x="5571468" y="3697625"/>
            <a:ext cx="6286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26">
            <a:extLst>
              <a:ext uri="{FF2B5EF4-FFF2-40B4-BE49-F238E27FC236}">
                <a16:creationId xmlns:a16="http://schemas.microsoft.com/office/drawing/2014/main" id="{8C20027D-55D5-EF89-7B4B-ABD78C8636C0}"/>
              </a:ext>
            </a:extLst>
          </p:cNvPr>
          <p:cNvSpPr txBox="1"/>
          <p:nvPr/>
        </p:nvSpPr>
        <p:spPr>
          <a:xfrm>
            <a:off x="6200118" y="3436015"/>
            <a:ext cx="78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" name="直線單箭頭接點 27">
            <a:extLst>
              <a:ext uri="{FF2B5EF4-FFF2-40B4-BE49-F238E27FC236}">
                <a16:creationId xmlns:a16="http://schemas.microsoft.com/office/drawing/2014/main" id="{47C454B3-FF5F-2DDC-9F9B-8F70383E9F7E}"/>
              </a:ext>
            </a:extLst>
          </p:cNvPr>
          <p:cNvCxnSpPr/>
          <p:nvPr/>
        </p:nvCxnSpPr>
        <p:spPr>
          <a:xfrm>
            <a:off x="6952287" y="3698589"/>
            <a:ext cx="711044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28">
            <a:extLst>
              <a:ext uri="{FF2B5EF4-FFF2-40B4-BE49-F238E27FC236}">
                <a16:creationId xmlns:a16="http://schemas.microsoft.com/office/drawing/2014/main" id="{49171C2E-E6C6-9C16-B7BC-E64DF69130BB}"/>
              </a:ext>
            </a:extLst>
          </p:cNvPr>
          <p:cNvSpPr txBox="1"/>
          <p:nvPr/>
        </p:nvSpPr>
        <p:spPr>
          <a:xfrm>
            <a:off x="7663331" y="3417232"/>
            <a:ext cx="1351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Cat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29">
            <a:extLst>
              <a:ext uri="{FF2B5EF4-FFF2-40B4-BE49-F238E27FC236}">
                <a16:creationId xmlns:a16="http://schemas.microsoft.com/office/drawing/2014/main" id="{800E1439-D1C5-055B-E1AD-F7D655EF14C9}"/>
              </a:ext>
            </a:extLst>
          </p:cNvPr>
          <p:cNvSpPr txBox="1"/>
          <p:nvPr/>
        </p:nvSpPr>
        <p:spPr>
          <a:xfrm>
            <a:off x="7147136" y="2989098"/>
            <a:ext cx="225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Human label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3" name="Picture 12" descr="https://encrypted-tbn1.gstatic.com/images?q=tbn:ANd9GcRcwlRKAlSIaCI4W5PRYVbuBQQXifF-56bFqAjh9DMe-_3Lh8_YKw">
            <a:extLst>
              <a:ext uri="{FF2B5EF4-FFF2-40B4-BE49-F238E27FC236}">
                <a16:creationId xmlns:a16="http://schemas.microsoft.com/office/drawing/2014/main" id="{F40702AE-11E0-9E56-5B63-798AA934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87" y="3184758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597011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 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策略梯度（单步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MDP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b="1" dirty="0">
                    <a:solidFill>
                      <a:srgbClr val="0070C0"/>
                    </a:solidFill>
                  </a:rPr>
                  <a:t>单步</a:t>
                </a:r>
                <a:r>
                  <a:rPr lang="zh-CN" altLang="en-US" sz="1800" b="1" dirty="0"/>
                  <a:t>马尔可夫决策过程</a:t>
                </a:r>
                <a:endParaRPr lang="en-US" altLang="zh-CN" sz="1800" b="1" dirty="0"/>
              </a:p>
              <a:p>
                <a:pPr lvl="1"/>
                <a:r>
                  <a:rPr lang="zh-CN" altLang="en-US" sz="1800" dirty="0"/>
                  <a:t>起始状态为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1"/>
                <a:r>
                  <a:rPr lang="zh-CN" altLang="en-US" sz="1800" dirty="0"/>
                  <a:t>决策过程在进行一步决策后结束，获得奖励值为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𝑠𝑎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zh-CN" altLang="en-US" sz="1800" b="1" dirty="0"/>
                  <a:t>优化目标</a:t>
                </a:r>
                <a:r>
                  <a:rPr lang="zh-CN" altLang="en-US" sz="1800" dirty="0"/>
                  <a:t>：最大化策略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导出的期望价值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𝑠𝑎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800" dirty="0"/>
              </a:p>
              <a:p>
                <a:pPr hangingPunct="1"/>
                <a:r>
                  <a:rPr lang="zh-CN" altLang="en-US" sz="1800" b="1" dirty="0"/>
                  <a:t>策略梯度</a:t>
                </a:r>
                <a:endParaRPr lang="en-US" altLang="zh-CN" sz="1800" b="1" dirty="0"/>
              </a:p>
              <a:p>
                <a:pPr lvl="1" hangingPunct="1"/>
                <a:r>
                  <a:rPr lang="zh-CN" altLang="en-US" sz="1800" dirty="0"/>
                  <a:t>目标函数相对于策略参数的梯度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  <a:blipFill>
                <a:blip r:embed="rId3"/>
                <a:stretch>
                  <a:fillRect l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6" name="图片占位符 1">
            <a:extLst>
              <a:ext uri="{FF2B5EF4-FFF2-40B4-BE49-F238E27FC236}">
                <a16:creationId xmlns:a16="http://schemas.microsoft.com/office/drawing/2014/main" id="{115741C1-4061-EC8A-74FF-50AB947F2020}"/>
              </a:ext>
            </a:extLst>
          </p:cNvPr>
          <p:cNvSpPr txBox="1">
            <a:spLocks/>
          </p:cNvSpPr>
          <p:nvPr/>
        </p:nvSpPr>
        <p:spPr>
          <a:xfrm>
            <a:off x="5633681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r>
              <a:rPr lang="en-US" altLang="zh-CN" sz="1800" dirty="0"/>
              <a:t>Likelihood Ratio</a:t>
            </a:r>
            <a:r>
              <a:rPr lang="zh-CN" altLang="en-US" sz="1800" dirty="0"/>
              <a:t> 的技巧</a:t>
            </a:r>
            <a:endParaRPr lang="en-US" altLang="zh-CN" sz="1800" dirty="0"/>
          </a:p>
          <a:p>
            <a:pPr hangingPunct="1"/>
            <a:endParaRPr lang="en-US" altLang="zh-CN" sz="1800" dirty="0"/>
          </a:p>
          <a:p>
            <a:pPr hangingPunct="1"/>
            <a:endParaRPr lang="en-US" altLang="zh-CN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37E4AD-494C-BADB-3788-FC2D141A9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42" y="4235373"/>
            <a:ext cx="3683000" cy="838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897A22-746A-F1FD-C305-6D7DC1B6D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954" y="1633849"/>
            <a:ext cx="3644900" cy="116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图片占位符 1">
            <a:extLst>
              <a:ext uri="{FF2B5EF4-FFF2-40B4-BE49-F238E27FC236}">
                <a16:creationId xmlns:a16="http://schemas.microsoft.com/office/drawing/2014/main" id="{7CB3352C-A5D8-73D8-5BE8-F46C5287EB29}"/>
              </a:ext>
            </a:extLst>
          </p:cNvPr>
          <p:cNvSpPr txBox="1">
            <a:spLocks/>
          </p:cNvSpPr>
          <p:nvPr/>
        </p:nvSpPr>
        <p:spPr>
          <a:xfrm>
            <a:off x="5633681" y="2920847"/>
            <a:ext cx="5449530" cy="262905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r>
              <a:rPr lang="zh-CN" altLang="en-US" sz="1800" dirty="0"/>
              <a:t>策略梯度可以改写为</a:t>
            </a:r>
            <a:endParaRPr lang="en-US" altLang="zh-CN" sz="1800" dirty="0"/>
          </a:p>
          <a:p>
            <a:pPr hangingPunct="1"/>
            <a:endParaRPr lang="en-US" altLang="zh-CN" sz="1800" dirty="0"/>
          </a:p>
          <a:p>
            <a:pPr hangingPunct="1"/>
            <a:endParaRPr lang="en-US" altLang="zh-CN" sz="1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5748D1-9BEA-6C45-B63E-F8E4FCBD65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655"/>
          <a:stretch/>
        </p:blipFill>
        <p:spPr>
          <a:xfrm>
            <a:off x="5785048" y="3889289"/>
            <a:ext cx="5702300" cy="167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4BD96F-B101-C584-B2B7-981E5AC5AAD0}"/>
              </a:ext>
            </a:extLst>
          </p:cNvPr>
          <p:cNvSpPr/>
          <p:nvPr/>
        </p:nvSpPr>
        <p:spPr>
          <a:xfrm>
            <a:off x="7556500" y="3815808"/>
            <a:ext cx="801946" cy="52759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D86686-5BDF-4023-6B8C-9D2947523594}"/>
              </a:ext>
            </a:extLst>
          </p:cNvPr>
          <p:cNvSpPr/>
          <p:nvPr/>
        </p:nvSpPr>
        <p:spPr>
          <a:xfrm>
            <a:off x="7556500" y="4438108"/>
            <a:ext cx="1739900" cy="52759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442A484-3D3E-CE19-52FE-F1CB64CE9E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12651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 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策略梯度定理（多步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MDP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/>
                  <a:t>策略梯度定理把似然比的推导过程</a:t>
                </a:r>
                <a:r>
                  <a:rPr lang="zh-CN" altLang="en-US" sz="1800" b="1" dirty="0"/>
                  <a:t>泛化到多步马尔可夫决策过程</a:t>
                </a:r>
                <a:endParaRPr lang="en-US" altLang="zh-CN" sz="1800" b="1" dirty="0"/>
              </a:p>
              <a:p>
                <a:pPr lvl="1" hangingPunct="1"/>
                <a:r>
                  <a:rPr lang="zh-CN" altLang="en-US" sz="1800" dirty="0"/>
                  <a:t>用长期的价值函数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代替前面的瞬时奖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𝑠𝑎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zh-CN" altLang="en-US" sz="1800" dirty="0"/>
                  <a:t>最大化策略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导出的期望价值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800" dirty="0"/>
              </a:p>
              <a:p>
                <a:pPr hangingPunct="1"/>
                <a:r>
                  <a:rPr lang="zh-CN" altLang="en-US" sz="1800" b="1" dirty="0"/>
                  <a:t>策略梯度定理</a:t>
                </a:r>
                <a:endParaRPr lang="en-US" altLang="zh-CN" sz="1800" b="1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  <a:blipFill>
                <a:blip r:embed="rId3"/>
                <a:stretch>
                  <a:fillRect l="-698" r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DC9B0A2-8BDB-7786-1004-F80F97F0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60" y="3951283"/>
            <a:ext cx="3581400" cy="673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4BD96F-B101-C584-B2B7-981E5AC5AAD0}"/>
              </a:ext>
            </a:extLst>
          </p:cNvPr>
          <p:cNvSpPr/>
          <p:nvPr/>
        </p:nvSpPr>
        <p:spPr>
          <a:xfrm>
            <a:off x="3632200" y="4024037"/>
            <a:ext cx="801946" cy="52759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23EB19-7F9C-6416-4877-40BA935FA0E0}"/>
              </a:ext>
            </a:extLst>
          </p:cNvPr>
          <p:cNvSpPr txBox="1"/>
          <p:nvPr/>
        </p:nvSpPr>
        <p:spPr>
          <a:xfrm>
            <a:off x="761050" y="5937456"/>
            <a:ext cx="8283813" cy="764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ct val="90000"/>
              </a:lnSpc>
              <a:spcBef>
                <a:spcPts val="1000"/>
              </a:spcBef>
              <a:buSzPct val="100000"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详细证明过程参考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Rich Sutton’s Reinforcement Learning: An Introduction (2nd Edition)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 第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13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章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opendilab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PPOxFamily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/blob/main/chapter1_overview/chapter1_supp_pg.pdf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FFB5C7E8-C60E-95E7-EFDE-49EE9097F4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82776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 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策略梯度定理（多步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MDP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/>
                  <a:t>策略梯度定理把似然比的推导过程</a:t>
                </a:r>
                <a:r>
                  <a:rPr lang="zh-CN" altLang="en-US" sz="1800" b="1" dirty="0"/>
                  <a:t>泛化到多步马尔可夫决策过程</a:t>
                </a:r>
                <a:endParaRPr lang="en-US" altLang="zh-CN" sz="1800" b="1" dirty="0"/>
              </a:p>
              <a:p>
                <a:pPr lvl="1" hangingPunct="1"/>
                <a:r>
                  <a:rPr lang="zh-CN" altLang="en-US" sz="1800" dirty="0"/>
                  <a:t>用长期的价值函数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代替前面的瞬时奖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𝑠𝑎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zh-CN" altLang="en-US" sz="1800" dirty="0"/>
                  <a:t>最大化策略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导出的期望价值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800" dirty="0"/>
              </a:p>
              <a:p>
                <a:pPr hangingPunct="1"/>
                <a:r>
                  <a:rPr lang="zh-CN" altLang="en-US" sz="1800" dirty="0"/>
                  <a:t>策略梯度定理</a:t>
                </a:r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  <a:blipFill>
                <a:blip r:embed="rId3"/>
                <a:stretch>
                  <a:fillRect l="-698" r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5DC9B0A2-8BDB-7786-1004-F80F97F0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60" y="3951283"/>
            <a:ext cx="3581400" cy="673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4BD96F-B101-C584-B2B7-981E5AC5AAD0}"/>
              </a:ext>
            </a:extLst>
          </p:cNvPr>
          <p:cNvSpPr/>
          <p:nvPr/>
        </p:nvSpPr>
        <p:spPr>
          <a:xfrm>
            <a:off x="3632200" y="4024037"/>
            <a:ext cx="801946" cy="52759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23EB19-7F9C-6416-4877-40BA935FA0E0}"/>
              </a:ext>
            </a:extLst>
          </p:cNvPr>
          <p:cNvSpPr txBox="1"/>
          <p:nvPr/>
        </p:nvSpPr>
        <p:spPr>
          <a:xfrm>
            <a:off x="761050" y="5937456"/>
            <a:ext cx="8283813" cy="764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ct val="90000"/>
              </a:lnSpc>
              <a:spcBef>
                <a:spcPts val="1000"/>
              </a:spcBef>
              <a:buSzPct val="100000"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详细证明过程参考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Rich Sutton’s Reinforcement Learning: An Introduction (2nd Edition)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 第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13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章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opendilab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PPOxFamily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/blob/main/chapter1_overview/chapter1_supp_pg.pdf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FFB5C7E8-C60E-95E7-EFDE-49EE9097F4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方程">
                <a:extLst>
                  <a:ext uri="{FF2B5EF4-FFF2-40B4-BE49-F238E27FC236}">
                    <a16:creationId xmlns:a16="http://schemas.microsoft.com/office/drawing/2014/main" id="{BFD8B665-ACF4-F644-9AB5-30F8018A3D8D}"/>
                  </a:ext>
                </a:extLst>
              </p:cNvPr>
              <p:cNvSpPr txBox="1"/>
              <p:nvPr/>
            </p:nvSpPr>
            <p:spPr>
              <a:xfrm>
                <a:off x="6518046" y="4024037"/>
                <a:ext cx="5522409" cy="6154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 smtClean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lang="ar-AE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ar-AE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6" name="方程">
                <a:extLst>
                  <a:ext uri="{FF2B5EF4-FFF2-40B4-BE49-F238E27FC236}">
                    <a16:creationId xmlns:a16="http://schemas.microsoft.com/office/drawing/2014/main" id="{BFD8B665-ACF4-F644-9AB5-30F8018A3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046" y="4024037"/>
                <a:ext cx="5522409" cy="615425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右箭头 6">
            <a:extLst>
              <a:ext uri="{FF2B5EF4-FFF2-40B4-BE49-F238E27FC236}">
                <a16:creationId xmlns:a16="http://schemas.microsoft.com/office/drawing/2014/main" id="{2C2E3776-5044-EBAE-888F-9FECCB38AA49}"/>
              </a:ext>
            </a:extLst>
          </p:cNvPr>
          <p:cNvSpPr/>
          <p:nvPr/>
        </p:nvSpPr>
        <p:spPr>
          <a:xfrm>
            <a:off x="5207000" y="4165600"/>
            <a:ext cx="1189993" cy="458783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9D3D63-2FF1-19FE-8247-1700A37B9B81}"/>
              </a:ext>
            </a:extLst>
          </p:cNvPr>
          <p:cNvSpPr txBox="1"/>
          <p:nvPr/>
        </p:nvSpPr>
        <p:spPr>
          <a:xfrm>
            <a:off x="5002109" y="3689673"/>
            <a:ext cx="204664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/>
            <a:r>
              <a:rPr lang="zh-CN" altLang="en-US" sz="1400" b="1" dirty="0">
                <a:solidFill>
                  <a:srgbClr val="FF0000"/>
                </a:solidFill>
              </a:rPr>
              <a:t>使用采样轨迹得到的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pPr hangingPunct="1"/>
            <a:r>
              <a:rPr lang="zh-CN" altLang="en-US" sz="1400" b="1" dirty="0">
                <a:solidFill>
                  <a:srgbClr val="FF0000"/>
                </a:solidFill>
              </a:rPr>
              <a:t>估计值近似期望</a:t>
            </a:r>
            <a:endParaRPr lang="en-US" altLang="zh-CN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33430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 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策略梯度定理（多步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MDP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/>
                  <a:t>策略梯度定理把似然比的推导过程</a:t>
                </a:r>
                <a:r>
                  <a:rPr lang="zh-CN" altLang="en-US" sz="1800" b="1" dirty="0"/>
                  <a:t>泛化到多步马尔可夫决策过程</a:t>
                </a:r>
                <a:endParaRPr lang="en-US" altLang="zh-CN" sz="1800" b="1" dirty="0"/>
              </a:p>
              <a:p>
                <a:pPr lvl="1" hangingPunct="1"/>
                <a:r>
                  <a:rPr lang="zh-CN" altLang="en-US" sz="1800" dirty="0"/>
                  <a:t>用长期的价值函数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代替前面的瞬时奖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𝑠𝑎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zh-CN" altLang="en-US" sz="1800" dirty="0"/>
                  <a:t>最大化策略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导出的期望价值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800" dirty="0"/>
              </a:p>
              <a:p>
                <a:pPr hangingPunct="1"/>
                <a:r>
                  <a:rPr lang="zh-CN" altLang="en-US" sz="1800" dirty="0"/>
                  <a:t>策略梯度定理</a:t>
                </a:r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  <a:blipFill>
                <a:blip r:embed="rId3"/>
                <a:stretch>
                  <a:fillRect l="-698" r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5958763" y="726953"/>
            <a:ext cx="6172200" cy="945302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 hangingPunct="1">
              <a:buNone/>
            </a:pPr>
            <a:endParaRPr lang="en-US" altLang="zh-CN" sz="1800" dirty="0"/>
          </a:p>
          <a:p>
            <a:pPr hangingPunct="1"/>
            <a:r>
              <a:rPr lang="en-US" altLang="zh-CN" sz="1800" b="1" dirty="0">
                <a:solidFill>
                  <a:srgbClr val="0070C0"/>
                </a:solidFill>
              </a:rPr>
              <a:t>REINFORCE</a:t>
            </a:r>
            <a:r>
              <a:rPr lang="en-US" altLang="zh-CN" sz="1800" dirty="0"/>
              <a:t>: Monte Carlo Policy Gradient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dirty="0" err="1"/>
              <a:t>Willams</a:t>
            </a:r>
            <a:r>
              <a:rPr lang="en-US" altLang="zh-CN" sz="1800" dirty="0"/>
              <a:t>, 1992)</a:t>
            </a:r>
          </a:p>
          <a:p>
            <a:pPr marL="914400" lvl="2" indent="0" hangingPunct="1">
              <a:buNone/>
            </a:pPr>
            <a:endParaRPr lang="en-US" altLang="zh-CN" sz="1200" dirty="0">
              <a:effectLst/>
              <a:latin typeface="Helvetica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C9B0A2-8BDB-7786-1004-F80F97F0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60" y="3951283"/>
            <a:ext cx="3581400" cy="673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4BD96F-B101-C584-B2B7-981E5AC5AAD0}"/>
              </a:ext>
            </a:extLst>
          </p:cNvPr>
          <p:cNvSpPr/>
          <p:nvPr/>
        </p:nvSpPr>
        <p:spPr>
          <a:xfrm>
            <a:off x="3632200" y="4024037"/>
            <a:ext cx="801946" cy="52759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23EB19-7F9C-6416-4877-40BA935FA0E0}"/>
              </a:ext>
            </a:extLst>
          </p:cNvPr>
          <p:cNvSpPr txBox="1"/>
          <p:nvPr/>
        </p:nvSpPr>
        <p:spPr>
          <a:xfrm>
            <a:off x="470753" y="5537347"/>
            <a:ext cx="8283813" cy="10310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ct val="90000"/>
              </a:lnSpc>
              <a:spcBef>
                <a:spcPts val="1000"/>
              </a:spcBef>
              <a:buSzPct val="100000"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详细证明过程参考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Rich Sutton’s Reinforcement Learning: An Introduction (2nd Edition)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 第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13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章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lilianweng.github.io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/posts/2018-04-08-policy-gradient/</a:t>
            </a: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opendilab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PPOxFamily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/blob/main/chapter1_overview/chapter1_supp_pg.pdf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FFB5C7E8-C60E-95E7-EFDE-49EE9097F4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5B0EA4-18AF-0948-04B4-C5F87857D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01" y="1595007"/>
            <a:ext cx="3886199" cy="13903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684BCF-0908-3C22-D943-64EDF4AB0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525" y="3254580"/>
            <a:ext cx="6172200" cy="221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1430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 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策略梯度定理（多步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MDP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</p:spPr>
            <p:txBody>
              <a:bodyPr/>
              <a:lstStyle>
                <a:lvl1pPr marL="228600" marR="0" indent="-228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1pPr>
                <a:lvl2pPr marL="723900" marR="0" indent="-2667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2pPr>
                <a:lvl3pPr marL="1234440" marR="0" indent="-32004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3pPr>
                <a:lvl4pPr marL="1727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4pPr>
                <a:lvl5pPr marL="21844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5pPr>
                <a:lvl6pPr marL="26416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6pPr>
                <a:lvl7pPr marL="30988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7pPr>
                <a:lvl8pPr marL="35560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8pPr>
                <a:lvl9pPr marL="4013200" marR="0" indent="-355600" algn="l" defTabSz="914400" rtl="0" latinLnBrk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/>
                  <a:buChar char="•"/>
                  <a:defRPr sz="2800" b="0" i="0" u="none" strike="noStrike" cap="none" spc="0" baseline="0">
                    <a:solidFill>
                      <a:srgbClr val="000000"/>
                    </a:solidFill>
                    <a:uFillTx/>
                    <a:latin typeface="+mj-lt"/>
                    <a:ea typeface="+mj-ea"/>
                    <a:cs typeface="+mj-cs"/>
                    <a:sym typeface="等线"/>
                  </a:defRPr>
                </a:lvl9pPr>
              </a:lstStyle>
              <a:p>
                <a:pPr marL="0" indent="0">
                  <a:buNone/>
                </a:pPr>
                <a:endParaRPr lang="en-US" altLang="zh-CN" sz="1800" dirty="0">
                  <a:solidFill>
                    <a:srgbClr val="1F2329"/>
                  </a:solidFill>
                  <a:latin typeface="Helvetica" pitchFamily="2" charset="0"/>
                </a:endParaRPr>
              </a:p>
              <a:p>
                <a:pPr hangingPunct="1"/>
                <a:r>
                  <a:rPr lang="zh-CN" altLang="en-US" sz="1800" dirty="0"/>
                  <a:t>策略梯度定理把似然比的推导过程</a:t>
                </a:r>
                <a:r>
                  <a:rPr lang="zh-CN" altLang="en-US" sz="1800" b="1" dirty="0"/>
                  <a:t>泛化到多步马尔可夫决策过程</a:t>
                </a:r>
                <a:endParaRPr lang="en-US" altLang="zh-CN" sz="1800" b="1" dirty="0"/>
              </a:p>
              <a:p>
                <a:pPr lvl="1" hangingPunct="1"/>
                <a:r>
                  <a:rPr lang="zh-CN" altLang="en-US" sz="1800" dirty="0"/>
                  <a:t>用长期的价值函数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代替前面的瞬时奖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𝑠𝑎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zh-CN" altLang="en-US" sz="1800" dirty="0"/>
                  <a:t>最大化策略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1800" dirty="0"/>
                  <a:t>导出的期望价值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800" dirty="0"/>
              </a:p>
              <a:p>
                <a:pPr hangingPunct="1"/>
                <a:r>
                  <a:rPr lang="zh-CN" altLang="en-US" sz="1800" dirty="0"/>
                  <a:t>策略梯度定理</a:t>
                </a:r>
                <a:endParaRPr lang="en-US" altLang="zh-CN" sz="1800" dirty="0"/>
              </a:p>
              <a:p>
                <a:pPr lvl="2" hangingPunct="1"/>
                <a:endParaRPr lang="en-US" altLang="zh-CN" sz="1800" dirty="0"/>
              </a:p>
            </p:txBody>
          </p:sp>
        </mc:Choice>
        <mc:Fallback xmlns="">
          <p:sp>
            <p:nvSpPr>
              <p:cNvPr id="9" name="图片占位符 1">
                <a:extLst>
                  <a:ext uri="{FF2B5EF4-FFF2-40B4-BE49-F238E27FC236}">
                    <a16:creationId xmlns:a16="http://schemas.microsoft.com/office/drawing/2014/main" id="{CF2ACE5F-3539-586E-1C22-D4D892D30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" y="736447"/>
                <a:ext cx="5449530" cy="5527630"/>
              </a:xfrm>
              <a:prstGeom prst="rect">
                <a:avLst/>
              </a:prstGeom>
              <a:blipFill>
                <a:blip r:embed="rId3"/>
                <a:stretch>
                  <a:fillRect l="-698" r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5958763" y="726953"/>
            <a:ext cx="6172200" cy="945302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 hangingPunct="1">
              <a:buNone/>
            </a:pPr>
            <a:endParaRPr lang="en-US" altLang="zh-CN" sz="1800" dirty="0"/>
          </a:p>
          <a:p>
            <a:pPr hangingPunct="1"/>
            <a:r>
              <a:rPr lang="en-US" altLang="zh-CN" sz="1800" b="1" dirty="0">
                <a:solidFill>
                  <a:srgbClr val="0070C0"/>
                </a:solidFill>
              </a:rPr>
              <a:t>REINFORCE</a:t>
            </a:r>
            <a:r>
              <a:rPr lang="en-US" altLang="zh-CN" sz="1800" dirty="0"/>
              <a:t>: Monte Carlo Policy Gradient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dirty="0" err="1"/>
              <a:t>Willams</a:t>
            </a:r>
            <a:r>
              <a:rPr lang="en-US" altLang="zh-CN" sz="1800" dirty="0"/>
              <a:t>, 1992)</a:t>
            </a:r>
          </a:p>
          <a:p>
            <a:pPr marL="914400" lvl="2" indent="0" hangingPunct="1">
              <a:buNone/>
            </a:pPr>
            <a:endParaRPr lang="en-US" altLang="zh-CN" sz="1200" dirty="0">
              <a:effectLst/>
              <a:latin typeface="Helvetica" pitchFamily="2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C9B0A2-8BDB-7786-1004-F80F97F03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60" y="3951283"/>
            <a:ext cx="3581400" cy="6731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4BD96F-B101-C584-B2B7-981E5AC5AAD0}"/>
              </a:ext>
            </a:extLst>
          </p:cNvPr>
          <p:cNvSpPr/>
          <p:nvPr/>
        </p:nvSpPr>
        <p:spPr>
          <a:xfrm>
            <a:off x="3632200" y="4024037"/>
            <a:ext cx="801946" cy="52759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23EB19-7F9C-6416-4877-40BA935FA0E0}"/>
              </a:ext>
            </a:extLst>
          </p:cNvPr>
          <p:cNvSpPr txBox="1"/>
          <p:nvPr/>
        </p:nvSpPr>
        <p:spPr>
          <a:xfrm>
            <a:off x="470753" y="5537347"/>
            <a:ext cx="8283813" cy="12977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hangingPunct="1">
              <a:lnSpc>
                <a:spcPct val="90000"/>
              </a:lnSpc>
              <a:spcBef>
                <a:spcPts val="1000"/>
              </a:spcBef>
              <a:buSzPct val="100000"/>
            </a:pP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详细证明过程参考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:</a:t>
            </a: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Rich Sutton’s Reinforcement Learning: An Introduction (2nd Edition)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 第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13</a:t>
            </a:r>
            <a:r>
              <a:rPr lang="zh-CN" altLang="en-US" sz="1000" dirty="0">
                <a:solidFill>
                  <a:schemeClr val="bg1">
                    <a:lumMod val="65000"/>
                  </a:schemeClr>
                </a:solidFill>
              </a:rPr>
              <a:t>章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hlinkClick r:id="rId5"/>
              </a:rPr>
              <a:t>https://lilianweng.github.io/posts/2018-04-08-policy-gradient/</a:t>
            </a:r>
            <a:endParaRPr lang="en-US" altLang="zh-CN" sz="1000" dirty="0">
              <a:solidFill>
                <a:schemeClr val="bg1">
                  <a:lumMod val="65000"/>
                </a:schemeClr>
              </a:solidFill>
            </a:endParaRP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danieltakeshi.github.io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/2017/03/28/going-deeper-into-reinforcement-learning-fundamentals-of-policy-gradients/</a:t>
            </a:r>
          </a:p>
          <a:p>
            <a:pPr marL="228600" indent="-228600" hangingPunct="1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buChar char="•"/>
            </a:pP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github.com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opendilab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altLang="zh-CN" sz="1000" dirty="0" err="1">
                <a:solidFill>
                  <a:schemeClr val="bg1">
                    <a:lumMod val="65000"/>
                  </a:schemeClr>
                </a:solidFill>
              </a:rPr>
              <a:t>PPOxFamily</a:t>
            </a:r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</a:rPr>
              <a:t>/blob/main/chapter1_overview/chapter1_supp_pg.pdf</a:t>
            </a:r>
            <a:endParaRPr lang="zh-CN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FFB5C7E8-C60E-95E7-EFDE-49EE9097F40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5B0EA4-18AF-0948-04B4-C5F87857D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901" y="1595007"/>
            <a:ext cx="3886199" cy="13903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684BCF-0908-3C22-D943-64EDF4AB0B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597" y="3500262"/>
            <a:ext cx="5660540" cy="20323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84ADF5D-3EDD-6C5F-B52E-DF8BE0C5F2B7}"/>
              </a:ext>
            </a:extLst>
          </p:cNvPr>
          <p:cNvSpPr/>
          <p:nvPr/>
        </p:nvSpPr>
        <p:spPr>
          <a:xfrm>
            <a:off x="4196281" y="2967335"/>
            <a:ext cx="3799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REINFORCE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1485542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61555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 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策略梯度的发展史</a:t>
            </a:r>
          </a:p>
          <a:p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2" name="Picture 3" descr="Screen Shot 2023-05-04 at 6.24.41 PM">
            <a:extLst>
              <a:ext uri="{FF2B5EF4-FFF2-40B4-BE49-F238E27FC236}">
                <a16:creationId xmlns:a16="http://schemas.microsoft.com/office/drawing/2014/main" id="{CD0178B4-8F3B-D8BD-9AB7-EC65F7B61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132" y="2468749"/>
            <a:ext cx="7226626" cy="3023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Screen Shot 2022-12-06 at 3.45.09 AM.png" descr="Screen Shot 2022-12-06 at 3.45.09 AM.png">
            <a:extLst>
              <a:ext uri="{FF2B5EF4-FFF2-40B4-BE49-F238E27FC236}">
                <a16:creationId xmlns:a16="http://schemas.microsoft.com/office/drawing/2014/main" id="{C1B84E3D-A427-B351-E7B9-EFE55D9D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9" y="1921272"/>
            <a:ext cx="3278622" cy="2061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creen Shot 2022-12-06 at 3.46.10 AM.png" descr="Screen Shot 2022-12-06 at 3.46.10 AM.png">
            <a:extLst>
              <a:ext uri="{FF2B5EF4-FFF2-40B4-BE49-F238E27FC236}">
                <a16:creationId xmlns:a16="http://schemas.microsoft.com/office/drawing/2014/main" id="{FAAD69A3-623A-4C17-5FF1-8677AAF45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48" y="4549876"/>
            <a:ext cx="3339847" cy="206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1209">
            <a:extLst>
              <a:ext uri="{FF2B5EF4-FFF2-40B4-BE49-F238E27FC236}">
                <a16:creationId xmlns:a16="http://schemas.microsoft.com/office/drawing/2014/main" id="{962B5D9C-076B-28F1-C5DC-BB8FD6E5C950}"/>
              </a:ext>
            </a:extLst>
          </p:cNvPr>
          <p:cNvSpPr txBox="1"/>
          <p:nvPr/>
        </p:nvSpPr>
        <p:spPr>
          <a:xfrm>
            <a:off x="479365" y="1347791"/>
            <a:ext cx="11488928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 err="1">
                <a:latin typeface="+mj-ea"/>
                <a:ea typeface="+mj-ea"/>
              </a:rPr>
              <a:t>稳定性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3" name="Object 1209">
            <a:extLst>
              <a:ext uri="{FF2B5EF4-FFF2-40B4-BE49-F238E27FC236}">
                <a16:creationId xmlns:a16="http://schemas.microsoft.com/office/drawing/2014/main" id="{EAAEC2E8-20CE-4757-40C4-1F969C269824}"/>
              </a:ext>
            </a:extLst>
          </p:cNvPr>
          <p:cNvSpPr txBox="1"/>
          <p:nvPr/>
        </p:nvSpPr>
        <p:spPr>
          <a:xfrm>
            <a:off x="479365" y="4001839"/>
            <a:ext cx="11488928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 err="1">
                <a:latin typeface="+mj-ea"/>
                <a:ea typeface="+mj-ea"/>
              </a:rPr>
              <a:t>效率</a:t>
            </a:r>
            <a:endParaRPr sz="2000" dirty="0">
              <a:latin typeface="+mj-ea"/>
              <a:ea typeface="+mj-ea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FD10CE6-E9BF-D2E2-2D7A-21A70448AF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6642683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61555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 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策略梯度的发展史</a:t>
            </a:r>
          </a:p>
          <a:p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2" name="Picture 3" descr="Screen Shot 2023-05-04 at 6.24.41 PM">
            <a:extLst>
              <a:ext uri="{FF2B5EF4-FFF2-40B4-BE49-F238E27FC236}">
                <a16:creationId xmlns:a16="http://schemas.microsoft.com/office/drawing/2014/main" id="{CD0178B4-8F3B-D8BD-9AB7-EC65F7B61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762" y="1921272"/>
            <a:ext cx="8192531" cy="3428012"/>
          </a:xfrm>
          <a:prstGeom prst="rect">
            <a:avLst/>
          </a:prstGeom>
        </p:spPr>
      </p:pic>
      <p:pic>
        <p:nvPicPr>
          <p:cNvPr id="10" name="Screen Shot 2022-12-06 at 3.45.09 AM.png" descr="Screen Shot 2022-12-06 at 3.45.09 AM.png">
            <a:extLst>
              <a:ext uri="{FF2B5EF4-FFF2-40B4-BE49-F238E27FC236}">
                <a16:creationId xmlns:a16="http://schemas.microsoft.com/office/drawing/2014/main" id="{C1B84E3D-A427-B351-E7B9-EFE55D9D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9" y="1921272"/>
            <a:ext cx="3278622" cy="2061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creen Shot 2022-12-06 at 3.46.10 AM.png" descr="Screen Shot 2022-12-06 at 3.46.10 AM.png">
            <a:extLst>
              <a:ext uri="{FF2B5EF4-FFF2-40B4-BE49-F238E27FC236}">
                <a16:creationId xmlns:a16="http://schemas.microsoft.com/office/drawing/2014/main" id="{FAAD69A3-623A-4C17-5FF1-8677AAF45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48" y="4549876"/>
            <a:ext cx="3339847" cy="206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1209">
            <a:extLst>
              <a:ext uri="{FF2B5EF4-FFF2-40B4-BE49-F238E27FC236}">
                <a16:creationId xmlns:a16="http://schemas.microsoft.com/office/drawing/2014/main" id="{962B5D9C-076B-28F1-C5DC-BB8FD6E5C950}"/>
              </a:ext>
            </a:extLst>
          </p:cNvPr>
          <p:cNvSpPr txBox="1"/>
          <p:nvPr/>
        </p:nvSpPr>
        <p:spPr>
          <a:xfrm>
            <a:off x="479365" y="1347791"/>
            <a:ext cx="11488928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 err="1"/>
              <a:t>稳定性</a:t>
            </a:r>
            <a:endParaRPr sz="2000" dirty="0"/>
          </a:p>
        </p:txBody>
      </p:sp>
      <p:sp>
        <p:nvSpPr>
          <p:cNvPr id="13" name="Object 1209">
            <a:extLst>
              <a:ext uri="{FF2B5EF4-FFF2-40B4-BE49-F238E27FC236}">
                <a16:creationId xmlns:a16="http://schemas.microsoft.com/office/drawing/2014/main" id="{EAAEC2E8-20CE-4757-40C4-1F969C269824}"/>
              </a:ext>
            </a:extLst>
          </p:cNvPr>
          <p:cNvSpPr txBox="1"/>
          <p:nvPr/>
        </p:nvSpPr>
        <p:spPr>
          <a:xfrm>
            <a:off x="479365" y="4001839"/>
            <a:ext cx="11488928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 err="1"/>
              <a:t>效率</a:t>
            </a:r>
            <a:endParaRPr sz="2000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FD10CE6-E9BF-D2E2-2D7A-21A70448AF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76</a:t>
            </a:fld>
            <a:endParaRPr lang="en-US" altLang="zh-CN"/>
          </a:p>
        </p:txBody>
      </p:sp>
      <p:sp>
        <p:nvSpPr>
          <p:cNvPr id="4" name="Object 1209">
            <a:extLst>
              <a:ext uri="{FF2B5EF4-FFF2-40B4-BE49-F238E27FC236}">
                <a16:creationId xmlns:a16="http://schemas.microsoft.com/office/drawing/2014/main" id="{E89B2438-8A2B-F7FA-179B-C845CE9DEFB2}"/>
              </a:ext>
            </a:extLst>
          </p:cNvPr>
          <p:cNvSpPr txBox="1"/>
          <p:nvPr/>
        </p:nvSpPr>
        <p:spPr>
          <a:xfrm>
            <a:off x="4304069" y="5344473"/>
            <a:ext cx="2441722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400" b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策略梯度的传统算法</a:t>
            </a:r>
            <a:endParaRPr sz="1400" b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Object 1209">
            <a:extLst>
              <a:ext uri="{FF2B5EF4-FFF2-40B4-BE49-F238E27FC236}">
                <a16:creationId xmlns:a16="http://schemas.microsoft.com/office/drawing/2014/main" id="{9834A801-DA2A-33E0-B834-2F529138CFCE}"/>
              </a:ext>
            </a:extLst>
          </p:cNvPr>
          <p:cNvSpPr txBox="1"/>
          <p:nvPr/>
        </p:nvSpPr>
        <p:spPr>
          <a:xfrm>
            <a:off x="7139692" y="5389913"/>
            <a:ext cx="3126714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400" b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基于信赖域更新的思想</a:t>
            </a:r>
            <a:endParaRPr sz="1400" b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1209">
            <a:extLst>
              <a:ext uri="{FF2B5EF4-FFF2-40B4-BE49-F238E27FC236}">
                <a16:creationId xmlns:a16="http://schemas.microsoft.com/office/drawing/2014/main" id="{D8607CA3-D95D-E7E6-3548-6040057250AE}"/>
              </a:ext>
            </a:extLst>
          </p:cNvPr>
          <p:cNvSpPr txBox="1"/>
          <p:nvPr/>
        </p:nvSpPr>
        <p:spPr>
          <a:xfrm>
            <a:off x="10141129" y="5344473"/>
            <a:ext cx="1827164" cy="54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400" b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针对连续确定性策略</a:t>
            </a:r>
            <a:endParaRPr sz="1400" b="0" dirty="0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98433837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61555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 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策略梯度的发展史</a:t>
            </a:r>
          </a:p>
          <a:p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2" name="Picture 3" descr="Screen Shot 2023-05-04 at 6.24.41 PM">
            <a:extLst>
              <a:ext uri="{FF2B5EF4-FFF2-40B4-BE49-F238E27FC236}">
                <a16:creationId xmlns:a16="http://schemas.microsoft.com/office/drawing/2014/main" id="{CD0178B4-8F3B-D8BD-9AB7-EC65F7B61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762" y="1921272"/>
            <a:ext cx="8192531" cy="3428012"/>
          </a:xfrm>
          <a:prstGeom prst="rect">
            <a:avLst/>
          </a:prstGeom>
        </p:spPr>
      </p:pic>
      <p:pic>
        <p:nvPicPr>
          <p:cNvPr id="10" name="Screen Shot 2022-12-06 at 3.45.09 AM.png" descr="Screen Shot 2022-12-06 at 3.45.09 AM.png">
            <a:extLst>
              <a:ext uri="{FF2B5EF4-FFF2-40B4-BE49-F238E27FC236}">
                <a16:creationId xmlns:a16="http://schemas.microsoft.com/office/drawing/2014/main" id="{C1B84E3D-A427-B351-E7B9-EFE55D9D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9" y="1921272"/>
            <a:ext cx="3278622" cy="2061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creen Shot 2022-12-06 at 3.46.10 AM.png" descr="Screen Shot 2022-12-06 at 3.46.10 AM.png">
            <a:extLst>
              <a:ext uri="{FF2B5EF4-FFF2-40B4-BE49-F238E27FC236}">
                <a16:creationId xmlns:a16="http://schemas.microsoft.com/office/drawing/2014/main" id="{FAAD69A3-623A-4C17-5FF1-8677AAF45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48" y="4549876"/>
            <a:ext cx="3339847" cy="206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1209">
            <a:extLst>
              <a:ext uri="{FF2B5EF4-FFF2-40B4-BE49-F238E27FC236}">
                <a16:creationId xmlns:a16="http://schemas.microsoft.com/office/drawing/2014/main" id="{962B5D9C-076B-28F1-C5DC-BB8FD6E5C950}"/>
              </a:ext>
            </a:extLst>
          </p:cNvPr>
          <p:cNvSpPr txBox="1"/>
          <p:nvPr/>
        </p:nvSpPr>
        <p:spPr>
          <a:xfrm>
            <a:off x="479365" y="1347791"/>
            <a:ext cx="11488928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 err="1"/>
              <a:t>稳定性</a:t>
            </a:r>
            <a:endParaRPr sz="2000" dirty="0"/>
          </a:p>
        </p:txBody>
      </p:sp>
      <p:sp>
        <p:nvSpPr>
          <p:cNvPr id="13" name="Object 1209">
            <a:extLst>
              <a:ext uri="{FF2B5EF4-FFF2-40B4-BE49-F238E27FC236}">
                <a16:creationId xmlns:a16="http://schemas.microsoft.com/office/drawing/2014/main" id="{EAAEC2E8-20CE-4757-40C4-1F969C269824}"/>
              </a:ext>
            </a:extLst>
          </p:cNvPr>
          <p:cNvSpPr txBox="1"/>
          <p:nvPr/>
        </p:nvSpPr>
        <p:spPr>
          <a:xfrm>
            <a:off x="479365" y="4001839"/>
            <a:ext cx="11488928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 err="1"/>
              <a:t>效率</a:t>
            </a:r>
            <a:endParaRPr sz="2000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FD10CE6-E9BF-D2E2-2D7A-21A70448AF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77</a:t>
            </a:fld>
            <a:endParaRPr lang="en-US" altLang="zh-CN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BB793C-8C3F-6AFE-2456-E0B33117AB5B}"/>
              </a:ext>
            </a:extLst>
          </p:cNvPr>
          <p:cNvSpPr/>
          <p:nvPr/>
        </p:nvSpPr>
        <p:spPr>
          <a:xfrm>
            <a:off x="4021927" y="3815808"/>
            <a:ext cx="1763122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4" name="Object 1209">
            <a:extLst>
              <a:ext uri="{FF2B5EF4-FFF2-40B4-BE49-F238E27FC236}">
                <a16:creationId xmlns:a16="http://schemas.microsoft.com/office/drawing/2014/main" id="{E89B2438-8A2B-F7FA-179B-C845CE9DEFB2}"/>
              </a:ext>
            </a:extLst>
          </p:cNvPr>
          <p:cNvSpPr txBox="1"/>
          <p:nvPr/>
        </p:nvSpPr>
        <p:spPr>
          <a:xfrm>
            <a:off x="4304069" y="5344473"/>
            <a:ext cx="2441722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400" b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策略梯度的传统算法</a:t>
            </a:r>
            <a:endParaRPr sz="1400" b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Object 1209">
            <a:extLst>
              <a:ext uri="{FF2B5EF4-FFF2-40B4-BE49-F238E27FC236}">
                <a16:creationId xmlns:a16="http://schemas.microsoft.com/office/drawing/2014/main" id="{9834A801-DA2A-33E0-B834-2F529138CFCE}"/>
              </a:ext>
            </a:extLst>
          </p:cNvPr>
          <p:cNvSpPr txBox="1"/>
          <p:nvPr/>
        </p:nvSpPr>
        <p:spPr>
          <a:xfrm>
            <a:off x="7139692" y="5389913"/>
            <a:ext cx="3126714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400" b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基于信赖域更新的思想</a:t>
            </a:r>
            <a:endParaRPr sz="1400" b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Object 1209">
            <a:extLst>
              <a:ext uri="{FF2B5EF4-FFF2-40B4-BE49-F238E27FC236}">
                <a16:creationId xmlns:a16="http://schemas.microsoft.com/office/drawing/2014/main" id="{D8607CA3-D95D-E7E6-3548-6040057250AE}"/>
              </a:ext>
            </a:extLst>
          </p:cNvPr>
          <p:cNvSpPr txBox="1"/>
          <p:nvPr/>
        </p:nvSpPr>
        <p:spPr>
          <a:xfrm>
            <a:off x="10141129" y="5344473"/>
            <a:ext cx="1827164" cy="548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400" b="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针对连续确定性策略</a:t>
            </a:r>
            <a:endParaRPr sz="1400" b="0" dirty="0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3642482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REINFORCE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-&gt;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Actor-Critic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-172483" y="812649"/>
            <a:ext cx="11602483" cy="127015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>
              <a:buFont typeface="Wingdings" pitchFamily="2" charset="2"/>
              <a:buChar char="Ø"/>
            </a:pPr>
            <a:r>
              <a:rPr lang="zh-CN" altLang="en-US" sz="1800" dirty="0"/>
              <a:t>问题：</a:t>
            </a:r>
            <a:r>
              <a:rPr lang="en-US" altLang="zh-CN" sz="1800" dirty="0"/>
              <a:t>REINFORCE </a:t>
            </a:r>
            <a:r>
              <a:rPr lang="zh-CN" altLang="en-US" sz="1800" dirty="0"/>
              <a:t>方法使用完整轨迹的 </a:t>
            </a:r>
            <a:r>
              <a:rPr lang="en-US" altLang="zh-CN" sz="1800" dirty="0"/>
              <a:t>Monte</a:t>
            </a:r>
            <a:r>
              <a:rPr lang="zh-CN" altLang="en-US" sz="1800" dirty="0"/>
              <a:t> </a:t>
            </a:r>
            <a:r>
              <a:rPr lang="en-US" altLang="zh-CN" sz="1800" dirty="0"/>
              <a:t>Carlo</a:t>
            </a:r>
            <a:r>
              <a:rPr lang="zh-CN" altLang="en-US" sz="1800" dirty="0"/>
              <a:t> 估计值 ，</a:t>
            </a:r>
            <a:r>
              <a:rPr lang="zh-CN" altLang="en-US" sz="1800" b="1" dirty="0">
                <a:solidFill>
                  <a:srgbClr val="FF0000"/>
                </a:solidFill>
              </a:rPr>
              <a:t>梯度估计的方差大，数据利用率低</a:t>
            </a:r>
          </a:p>
          <a:p>
            <a:pPr lvl="2" hangingPunct="1">
              <a:buFont typeface="Wingdings" pitchFamily="2" charset="2"/>
              <a:buChar char="ü"/>
            </a:pPr>
            <a:r>
              <a:rPr lang="zh-CN" altLang="en-US" sz="1800" dirty="0"/>
              <a:t>解决思路：融合 </a:t>
            </a:r>
            <a:r>
              <a:rPr lang="en-US" altLang="zh-CN" sz="1800" b="1" dirty="0"/>
              <a:t>Value-Based RL </a:t>
            </a:r>
            <a:r>
              <a:rPr lang="zh-CN" altLang="en-US" sz="1800" b="1" dirty="0"/>
              <a:t>方法</a:t>
            </a:r>
            <a:r>
              <a:rPr lang="zh-CN" altLang="en-US" sz="1800" dirty="0"/>
              <a:t>的思路，额外训练</a:t>
            </a:r>
            <a:r>
              <a:rPr lang="zh-CN" altLang="en-US" sz="1800" b="1" dirty="0">
                <a:solidFill>
                  <a:srgbClr val="0070C0"/>
                </a:solidFill>
              </a:rPr>
              <a:t>价值函数网络</a:t>
            </a:r>
            <a:r>
              <a:rPr lang="zh-CN" altLang="en-US" sz="1800" dirty="0"/>
              <a:t>来估计这个值</a:t>
            </a:r>
          </a:p>
          <a:p>
            <a:pPr lvl="2" hangingPunct="1"/>
            <a:endParaRPr lang="zh-CN" altLang="en-US" sz="1800" dirty="0"/>
          </a:p>
          <a:p>
            <a:pPr lvl="2" hangingPunct="1"/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方程">
                <a:extLst>
                  <a:ext uri="{FF2B5EF4-FFF2-40B4-BE49-F238E27FC236}">
                    <a16:creationId xmlns:a16="http://schemas.microsoft.com/office/drawing/2014/main" id="{822D53D2-17DC-FD39-69FB-FB3C57E4ECD4}"/>
                  </a:ext>
                </a:extLst>
              </p:cNvPr>
              <p:cNvSpPr txBox="1"/>
              <p:nvPr/>
            </p:nvSpPr>
            <p:spPr>
              <a:xfrm>
                <a:off x="6891746" y="2195252"/>
                <a:ext cx="4355103" cy="6154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4" name="方程">
                <a:extLst>
                  <a:ext uri="{FF2B5EF4-FFF2-40B4-BE49-F238E27FC236}">
                    <a16:creationId xmlns:a16="http://schemas.microsoft.com/office/drawing/2014/main" id="{822D53D2-17DC-FD39-69FB-FB3C57E4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46" y="2195252"/>
                <a:ext cx="4355103" cy="615425"/>
              </a:xfrm>
              <a:prstGeom prst="rect">
                <a:avLst/>
              </a:prstGeom>
              <a:blipFill>
                <a:blip r:embed="rId3"/>
                <a:stretch>
                  <a:fillRect l="-581" r="-1453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https://zhuanlan.zhihu.com/p/21262246">
            <a:extLst>
              <a:ext uri="{FF2B5EF4-FFF2-40B4-BE49-F238E27FC236}">
                <a16:creationId xmlns:a16="http://schemas.microsoft.com/office/drawing/2014/main" id="{87879944-A2D0-7051-8F42-3345D4A00BBE}"/>
              </a:ext>
            </a:extLst>
          </p:cNvPr>
          <p:cNvSpPr txBox="1"/>
          <p:nvPr/>
        </p:nvSpPr>
        <p:spPr>
          <a:xfrm>
            <a:off x="547104" y="6579131"/>
            <a:ext cx="2721366" cy="253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r>
              <a:rPr sz="1200"/>
              <a:t>https://zhuanlan.zhihu.com/p/21262246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方程">
                <a:extLst>
                  <a:ext uri="{FF2B5EF4-FFF2-40B4-BE49-F238E27FC236}">
                    <a16:creationId xmlns:a16="http://schemas.microsoft.com/office/drawing/2014/main" id="{5C2750F3-D0D4-636E-E8D9-350D642C552B}"/>
                  </a:ext>
                </a:extLst>
              </p:cNvPr>
              <p:cNvSpPr txBox="1"/>
              <p:nvPr/>
            </p:nvSpPr>
            <p:spPr>
              <a:xfrm>
                <a:off x="7655526" y="119808"/>
                <a:ext cx="3005343" cy="466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sz="1600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a:rPr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sz="16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lim>
                              </m:limLow>
                            </m:e>
                            <m:lim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sSup>
                            <m:sSup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sSup>
                            <m:sSup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8" name="方程">
                <a:extLst>
                  <a:ext uri="{FF2B5EF4-FFF2-40B4-BE49-F238E27FC236}">
                    <a16:creationId xmlns:a16="http://schemas.microsoft.com/office/drawing/2014/main" id="{5C2750F3-D0D4-636E-E8D9-350D642C5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26" y="119808"/>
                <a:ext cx="3005343" cy="466346"/>
              </a:xfrm>
              <a:prstGeom prst="rect">
                <a:avLst/>
              </a:prstGeom>
              <a:blipFill>
                <a:blip r:embed="rId4"/>
                <a:stretch>
                  <a:fillRect l="-2941" b="-789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209">
            <a:extLst>
              <a:ext uri="{FF2B5EF4-FFF2-40B4-BE49-F238E27FC236}">
                <a16:creationId xmlns:a16="http://schemas.microsoft.com/office/drawing/2014/main" id="{C4666B14-00E9-B80A-6421-A097C9E0C67F}"/>
              </a:ext>
            </a:extLst>
          </p:cNvPr>
          <p:cNvSpPr txBox="1"/>
          <p:nvPr/>
        </p:nvSpPr>
        <p:spPr>
          <a:xfrm>
            <a:off x="616107" y="1153630"/>
            <a:ext cx="10953593" cy="407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ts val="3467"/>
              </a:lnSpc>
              <a:buSzPct val="100000"/>
              <a:buFont typeface="Arial" panose="020B0604020202020204" pitchFamily="34" charset="0"/>
              <a:buChar char="•"/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000" dirty="0">
              <a:latin typeface="+mn-ea"/>
              <a:ea typeface="+mn-ea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7E654EF8-B266-5494-C7DA-1075222718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方程">
                <a:extLst>
                  <a:ext uri="{FF2B5EF4-FFF2-40B4-BE49-F238E27FC236}">
                    <a16:creationId xmlns:a16="http://schemas.microsoft.com/office/drawing/2014/main" id="{D326B22B-B0AB-0DB1-C2D2-A1F30B525300}"/>
                  </a:ext>
                </a:extLst>
              </p:cNvPr>
              <p:cNvSpPr txBox="1"/>
              <p:nvPr/>
            </p:nvSpPr>
            <p:spPr>
              <a:xfrm>
                <a:off x="335518" y="2182550"/>
                <a:ext cx="5522409" cy="6154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 smtClean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lang="ar-AE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ar-AE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" name="方程">
                <a:extLst>
                  <a:ext uri="{FF2B5EF4-FFF2-40B4-BE49-F238E27FC236}">
                    <a16:creationId xmlns:a16="http://schemas.microsoft.com/office/drawing/2014/main" id="{D326B22B-B0AB-0DB1-C2D2-A1F30B525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" y="2182550"/>
                <a:ext cx="5522409" cy="615425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39A1B097-B0C8-288D-F164-B4A7B4F40D33}"/>
              </a:ext>
            </a:extLst>
          </p:cNvPr>
          <p:cNvSpPr/>
          <p:nvPr/>
        </p:nvSpPr>
        <p:spPr>
          <a:xfrm>
            <a:off x="5435600" y="2423783"/>
            <a:ext cx="898475" cy="308587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8399074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REINFORCE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-&gt;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Actor-Critic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-172483" y="812649"/>
            <a:ext cx="11602483" cy="127015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>
              <a:buFont typeface="Wingdings" pitchFamily="2" charset="2"/>
              <a:buChar char="Ø"/>
            </a:pPr>
            <a:r>
              <a:rPr lang="zh-CN" altLang="en-US" sz="1800" dirty="0"/>
              <a:t>问题：</a:t>
            </a:r>
            <a:r>
              <a:rPr lang="en-US" altLang="zh-CN" sz="1800" dirty="0"/>
              <a:t>REINFORCE </a:t>
            </a:r>
            <a:r>
              <a:rPr lang="zh-CN" altLang="en-US" sz="1800" dirty="0"/>
              <a:t>方法使用完整轨迹的 </a:t>
            </a:r>
            <a:r>
              <a:rPr lang="en-US" altLang="zh-CN" sz="1800" dirty="0"/>
              <a:t>Monte</a:t>
            </a:r>
            <a:r>
              <a:rPr lang="zh-CN" altLang="en-US" sz="1800" dirty="0"/>
              <a:t> </a:t>
            </a:r>
            <a:r>
              <a:rPr lang="en-US" altLang="zh-CN" sz="1800" dirty="0"/>
              <a:t>Carlo</a:t>
            </a:r>
            <a:r>
              <a:rPr lang="zh-CN" altLang="en-US" sz="1800" dirty="0"/>
              <a:t> 估计值 ，</a:t>
            </a:r>
            <a:r>
              <a:rPr lang="zh-CN" altLang="en-US" sz="1800" b="1" dirty="0">
                <a:solidFill>
                  <a:srgbClr val="FF0000"/>
                </a:solidFill>
              </a:rPr>
              <a:t>梯度估计的方差大，数据利用率低</a:t>
            </a:r>
          </a:p>
          <a:p>
            <a:pPr lvl="2" hangingPunct="1">
              <a:buFont typeface="Wingdings" pitchFamily="2" charset="2"/>
              <a:buChar char="ü"/>
            </a:pPr>
            <a:r>
              <a:rPr lang="zh-CN" altLang="en-US" sz="1800" dirty="0"/>
              <a:t>解决思路：融合 </a:t>
            </a:r>
            <a:r>
              <a:rPr lang="en-US" altLang="zh-CN" sz="1800" dirty="0"/>
              <a:t>Value-Based RL </a:t>
            </a:r>
            <a:r>
              <a:rPr lang="zh-CN" altLang="en-US" sz="1800" dirty="0"/>
              <a:t>方法的思路，额外训练</a:t>
            </a:r>
            <a:r>
              <a:rPr lang="zh-CN" altLang="en-US" sz="1800" b="1" dirty="0">
                <a:solidFill>
                  <a:srgbClr val="0070C0"/>
                </a:solidFill>
              </a:rPr>
              <a:t>价值函数网络</a:t>
            </a:r>
            <a:r>
              <a:rPr lang="zh-CN" altLang="en-US" sz="1800" dirty="0"/>
              <a:t>来估计这个值</a:t>
            </a:r>
          </a:p>
          <a:p>
            <a:pPr lvl="2" hangingPunct="1"/>
            <a:endParaRPr lang="zh-CN" altLang="en-US" sz="1800" dirty="0"/>
          </a:p>
          <a:p>
            <a:pPr lvl="2" hangingPunct="1"/>
            <a:endParaRPr lang="zh-CN" altLang="en-US" sz="1800" dirty="0"/>
          </a:p>
          <a:p>
            <a:pPr lvl="2" hangingPunct="1"/>
            <a:endParaRPr lang="zh-CN" altLang="en-US" sz="1800" dirty="0"/>
          </a:p>
          <a:p>
            <a:pPr lvl="2" hangingPunct="1"/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方程">
                <a:extLst>
                  <a:ext uri="{FF2B5EF4-FFF2-40B4-BE49-F238E27FC236}">
                    <a16:creationId xmlns:a16="http://schemas.microsoft.com/office/drawing/2014/main" id="{822D53D2-17DC-FD39-69FB-FB3C57E4ECD4}"/>
                  </a:ext>
                </a:extLst>
              </p:cNvPr>
              <p:cNvSpPr txBox="1"/>
              <p:nvPr/>
            </p:nvSpPr>
            <p:spPr>
              <a:xfrm>
                <a:off x="6891746" y="2195252"/>
                <a:ext cx="4355103" cy="6154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4" name="方程">
                <a:extLst>
                  <a:ext uri="{FF2B5EF4-FFF2-40B4-BE49-F238E27FC236}">
                    <a16:creationId xmlns:a16="http://schemas.microsoft.com/office/drawing/2014/main" id="{822D53D2-17DC-FD39-69FB-FB3C57E4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46" y="2195252"/>
                <a:ext cx="4355103" cy="615425"/>
              </a:xfrm>
              <a:prstGeom prst="rect">
                <a:avLst/>
              </a:prstGeom>
              <a:blipFill>
                <a:blip r:embed="rId3"/>
                <a:stretch>
                  <a:fillRect l="-581" r="-1453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Screen Shot 2022-12-06 at 4.27.45 AM.png" descr="Screen Shot 2022-12-06 at 4.27.45 AM.png">
            <a:extLst>
              <a:ext uri="{FF2B5EF4-FFF2-40B4-BE49-F238E27FC236}">
                <a16:creationId xmlns:a16="http://schemas.microsoft.com/office/drawing/2014/main" id="{31422CAF-EA5B-A9DA-6D49-1456AA57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08" y="3282189"/>
            <a:ext cx="10288535" cy="29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https://zhuanlan.zhihu.com/p/21262246">
            <a:extLst>
              <a:ext uri="{FF2B5EF4-FFF2-40B4-BE49-F238E27FC236}">
                <a16:creationId xmlns:a16="http://schemas.microsoft.com/office/drawing/2014/main" id="{87879944-A2D0-7051-8F42-3345D4A00BBE}"/>
              </a:ext>
            </a:extLst>
          </p:cNvPr>
          <p:cNvSpPr txBox="1"/>
          <p:nvPr/>
        </p:nvSpPr>
        <p:spPr>
          <a:xfrm>
            <a:off x="547104" y="6579131"/>
            <a:ext cx="2721366" cy="253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r>
              <a:rPr sz="1200"/>
              <a:t>https://zhuanlan.zhihu.com/p/21262246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方程">
                <a:extLst>
                  <a:ext uri="{FF2B5EF4-FFF2-40B4-BE49-F238E27FC236}">
                    <a16:creationId xmlns:a16="http://schemas.microsoft.com/office/drawing/2014/main" id="{5C2750F3-D0D4-636E-E8D9-350D642C552B}"/>
                  </a:ext>
                </a:extLst>
              </p:cNvPr>
              <p:cNvSpPr txBox="1"/>
              <p:nvPr/>
            </p:nvSpPr>
            <p:spPr>
              <a:xfrm>
                <a:off x="7655526" y="119808"/>
                <a:ext cx="3005343" cy="466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sz="1600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a:rPr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sz="16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lim>
                              </m:limLow>
                            </m:e>
                            <m:lim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sSup>
                            <m:sSup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sSup>
                            <m:sSup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8" name="方程">
                <a:extLst>
                  <a:ext uri="{FF2B5EF4-FFF2-40B4-BE49-F238E27FC236}">
                    <a16:creationId xmlns:a16="http://schemas.microsoft.com/office/drawing/2014/main" id="{5C2750F3-D0D4-636E-E8D9-350D642C5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26" y="119808"/>
                <a:ext cx="3005343" cy="466346"/>
              </a:xfrm>
              <a:prstGeom prst="rect">
                <a:avLst/>
              </a:prstGeom>
              <a:blipFill>
                <a:blip r:embed="rId5"/>
                <a:stretch>
                  <a:fillRect l="-2941" b="-789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209">
            <a:extLst>
              <a:ext uri="{FF2B5EF4-FFF2-40B4-BE49-F238E27FC236}">
                <a16:creationId xmlns:a16="http://schemas.microsoft.com/office/drawing/2014/main" id="{C4666B14-00E9-B80A-6421-A097C9E0C67F}"/>
              </a:ext>
            </a:extLst>
          </p:cNvPr>
          <p:cNvSpPr txBox="1"/>
          <p:nvPr/>
        </p:nvSpPr>
        <p:spPr>
          <a:xfrm>
            <a:off x="616107" y="1153630"/>
            <a:ext cx="10953593" cy="407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ts val="3467"/>
              </a:lnSpc>
              <a:buSzPct val="100000"/>
              <a:buFont typeface="Arial" panose="020B0604020202020204" pitchFamily="34" charset="0"/>
              <a:buChar char="•"/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000" dirty="0">
              <a:latin typeface="+mn-ea"/>
              <a:ea typeface="+mn-ea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7E654EF8-B266-5494-C7DA-1075222718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方程">
                <a:extLst>
                  <a:ext uri="{FF2B5EF4-FFF2-40B4-BE49-F238E27FC236}">
                    <a16:creationId xmlns:a16="http://schemas.microsoft.com/office/drawing/2014/main" id="{D326B22B-B0AB-0DB1-C2D2-A1F30B525300}"/>
                  </a:ext>
                </a:extLst>
              </p:cNvPr>
              <p:cNvSpPr txBox="1"/>
              <p:nvPr/>
            </p:nvSpPr>
            <p:spPr>
              <a:xfrm>
                <a:off x="335518" y="2182550"/>
                <a:ext cx="5522409" cy="6154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 smtClean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lang="ar-AE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ar-AE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" name="方程">
                <a:extLst>
                  <a:ext uri="{FF2B5EF4-FFF2-40B4-BE49-F238E27FC236}">
                    <a16:creationId xmlns:a16="http://schemas.microsoft.com/office/drawing/2014/main" id="{D326B22B-B0AB-0DB1-C2D2-A1F30B525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" y="2182550"/>
                <a:ext cx="5522409" cy="615425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39A1B097-B0C8-288D-F164-B4A7B4F40D33}"/>
              </a:ext>
            </a:extLst>
          </p:cNvPr>
          <p:cNvSpPr/>
          <p:nvPr/>
        </p:nvSpPr>
        <p:spPr>
          <a:xfrm>
            <a:off x="5435600" y="2423783"/>
            <a:ext cx="898475" cy="308587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DC4CA8-FC42-E37C-65FD-98542A454B4C}"/>
              </a:ext>
            </a:extLst>
          </p:cNvPr>
          <p:cNvSpPr txBox="1"/>
          <p:nvPr/>
        </p:nvSpPr>
        <p:spPr>
          <a:xfrm>
            <a:off x="1096757" y="4503887"/>
            <a:ext cx="2433843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bg2">
                <a:lumMod val="20000"/>
                <a:lumOff val="80000"/>
              </a:schemeClr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1" indent="0"/>
            <a:r>
              <a:rPr lang="zh-CN" altLang="en-US" sz="1800" dirty="0">
                <a:solidFill>
                  <a:srgbClr val="0070C0"/>
                </a:solidFill>
                <a:effectLst/>
                <a:latin typeface="Helvetica" pitchFamily="2" charset="0"/>
              </a:rPr>
              <a:t>采取动作使评论家满意（使</a:t>
            </a:r>
            <a:r>
              <a:rPr lang="en-US" altLang="zh-CN" sz="1800" dirty="0">
                <a:solidFill>
                  <a:srgbClr val="0070C0"/>
                </a:solidFill>
                <a:effectLst/>
                <a:latin typeface="Helvetica" pitchFamily="2" charset="0"/>
              </a:rPr>
              <a:t>Q</a:t>
            </a:r>
            <a:r>
              <a:rPr lang="zh-CN" altLang="en-US" sz="1800" dirty="0">
                <a:solidFill>
                  <a:srgbClr val="0070C0"/>
                </a:solidFill>
                <a:effectLst/>
                <a:latin typeface="Helvetica" pitchFamily="2" charset="0"/>
              </a:rPr>
              <a:t>值变大）</a:t>
            </a:r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lvl="1" indent="0"/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lvl="1" indent="0"/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29EF77-53B2-DA2D-D893-40D6AA03FD05}"/>
              </a:ext>
            </a:extLst>
          </p:cNvPr>
          <p:cNvSpPr txBox="1"/>
          <p:nvPr/>
        </p:nvSpPr>
        <p:spPr>
          <a:xfrm>
            <a:off x="8227026" y="4503887"/>
            <a:ext cx="2433843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bg2">
                <a:lumMod val="20000"/>
                <a:lumOff val="80000"/>
              </a:schemeClr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1" indent="0"/>
            <a:r>
              <a:rPr lang="zh-CN" altLang="en-US" sz="1800" dirty="0">
                <a:solidFill>
                  <a:srgbClr val="0070C0"/>
                </a:solidFill>
                <a:effectLst/>
                <a:latin typeface="Helvetica" pitchFamily="2" charset="0"/>
              </a:rPr>
              <a:t>评论家学习准确评估演员的表现（</a:t>
            </a:r>
            <a:r>
              <a:rPr lang="en-US" altLang="zh-CN" sz="1800" dirty="0">
                <a:solidFill>
                  <a:srgbClr val="0070C0"/>
                </a:solidFill>
                <a:effectLst/>
                <a:latin typeface="Helvetica" pitchFamily="2" charset="0"/>
              </a:rPr>
              <a:t>Q</a:t>
            </a:r>
            <a:r>
              <a:rPr lang="zh-CN" altLang="en-US" sz="1800" dirty="0">
                <a:solidFill>
                  <a:srgbClr val="0070C0"/>
                </a:solidFill>
                <a:effectLst/>
                <a:latin typeface="Helvetica" pitchFamily="2" charset="0"/>
              </a:rPr>
              <a:t>值）</a:t>
            </a:r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lvl="1" indent="0"/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lvl="1" indent="0"/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02791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Microsoft YaHei"/>
              </a:rPr>
              <a:t>人工智能任务类型</a:t>
            </a:r>
          </a:p>
        </p:txBody>
      </p:sp>
      <p:sp>
        <p:nvSpPr>
          <p:cNvPr id="7" name="图片占位符 1">
            <a:extLst>
              <a:ext uri="{FF2B5EF4-FFF2-40B4-BE49-F238E27FC236}">
                <a16:creationId xmlns:a16="http://schemas.microsoft.com/office/drawing/2014/main" id="{C8D2D01A-F71B-2610-B0D6-F6789D5ED792}"/>
              </a:ext>
            </a:extLst>
          </p:cNvPr>
          <p:cNvSpPr txBox="1">
            <a:spLocks/>
          </p:cNvSpPr>
          <p:nvPr/>
        </p:nvSpPr>
        <p:spPr>
          <a:xfrm>
            <a:off x="256112" y="1381785"/>
            <a:ext cx="11679776" cy="547621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hangingPunct="1"/>
            <a:r>
              <a:rPr lang="zh-CN" altLang="en-US" sz="2400" dirty="0">
                <a:solidFill>
                  <a:schemeClr val="tx1"/>
                </a:solidFill>
              </a:rPr>
              <a:t>感知型任务：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在静态环境中处理多模态数据（</a:t>
            </a:r>
            <a:r>
              <a:rPr lang="zh-CN" altLang="en-US" sz="2400" dirty="0"/>
              <a:t>文字</a:t>
            </a:r>
            <a:r>
              <a:rPr lang="en-US" altLang="zh-CN" sz="2400" dirty="0"/>
              <a:t>/</a:t>
            </a:r>
            <a:r>
              <a:rPr lang="zh-CN" altLang="en-US" sz="2400" dirty="0"/>
              <a:t>语音</a:t>
            </a:r>
            <a:r>
              <a:rPr lang="en-US" altLang="zh-CN" sz="2400" dirty="0"/>
              <a:t>/</a:t>
            </a:r>
            <a:r>
              <a:rPr lang="zh-CN" altLang="en-US" sz="2400" dirty="0"/>
              <a:t>图像）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lvl="1" hangingPunct="1"/>
            <a:r>
              <a:rPr lang="zh-CN" alt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根据输入数据预测所需输出</a:t>
            </a:r>
            <a:r>
              <a:rPr lang="zh-CN" altLang="en-US" sz="2000" dirty="0">
                <a:solidFill>
                  <a:srgbClr val="00B050"/>
                </a:solidFill>
                <a:effectLst/>
                <a:latin typeface="Helvetica" pitchFamily="2" charset="0"/>
              </a:rPr>
              <a:t>（有监督学习）</a:t>
            </a:r>
          </a:p>
          <a:p>
            <a:pPr lvl="1" hangingPunct="1"/>
            <a:r>
              <a:rPr lang="zh-CN" alt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生成新的数据实例</a:t>
            </a:r>
            <a:r>
              <a:rPr lang="zh-CN" altLang="en-US" sz="2000" dirty="0">
                <a:solidFill>
                  <a:srgbClr val="00B050"/>
                </a:solidFill>
                <a:effectLst/>
                <a:latin typeface="Helvetica" pitchFamily="2" charset="0"/>
              </a:rPr>
              <a:t>（无监督学习）</a:t>
            </a:r>
            <a:br>
              <a:rPr lang="en-US" altLang="zh-CN" sz="2400" dirty="0">
                <a:solidFill>
                  <a:schemeClr val="tx1"/>
                </a:solidFill>
                <a:effectLst/>
                <a:latin typeface="Helvetica" pitchFamily="2" charset="0"/>
              </a:rPr>
            </a:br>
            <a:endParaRPr lang="zh-CN" altLang="en-US" sz="2400" dirty="0"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hangingPunct="1"/>
            <a:r>
              <a:rPr lang="zh-CN" altLang="en-US" sz="2400" dirty="0">
                <a:solidFill>
                  <a:schemeClr val="tx1"/>
                </a:solidFill>
              </a:rPr>
              <a:t>决策型任务：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在动态环境中</a:t>
            </a:r>
            <a:r>
              <a:rPr lang="zh-CN" altLang="en-US" sz="2400" dirty="0">
                <a:solidFill>
                  <a:srgbClr val="1F2329"/>
                </a:solidFill>
                <a:latin typeface="Helvetica" pitchFamily="2" charset="0"/>
              </a:rPr>
              <a:t>给出</a:t>
            </a:r>
            <a:r>
              <a:rPr lang="zh-CN" altLang="en-US" sz="2400" dirty="0">
                <a:solidFill>
                  <a:srgbClr val="1F2329"/>
                </a:solidFill>
                <a:effectLst/>
                <a:latin typeface="Helvetica" pitchFamily="2" charset="0"/>
              </a:rPr>
              <a:t>最优解（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Helvetica" pitchFamily="2" charset="0"/>
              </a:rPr>
              <a:t>最大化累积奖励的</a:t>
            </a:r>
            <a:r>
              <a:rPr lang="zh-CN" altLang="en-US" sz="2400" dirty="0">
                <a:solidFill>
                  <a:schemeClr val="tx1"/>
                </a:solidFill>
                <a:latin typeface="Helvetica" pitchFamily="2" charset="0"/>
              </a:rPr>
              <a:t>动作</a:t>
            </a:r>
            <a:r>
              <a:rPr lang="zh-CN" altLang="en-US" sz="2400" dirty="0">
                <a:solidFill>
                  <a:srgbClr val="1F2329"/>
                </a:solidFill>
                <a:effectLst/>
                <a:latin typeface="Helvetica" pitchFamily="2" charset="0"/>
              </a:rPr>
              <a:t>）</a:t>
            </a:r>
            <a:r>
              <a:rPr lang="en-US" altLang="zh-CN" sz="2400" dirty="0">
                <a:solidFill>
                  <a:srgbClr val="1F2329"/>
                </a:solidFill>
                <a:latin typeface="Helvetica" pitchFamily="2" charset="0"/>
                <a:sym typeface="Wingdings" pitchFamily="2" charset="2"/>
              </a:rPr>
              <a:t></a:t>
            </a:r>
            <a:r>
              <a:rPr lang="zh-CN" altLang="en-US" sz="2400" dirty="0">
                <a:solidFill>
                  <a:srgbClr val="1F2329"/>
                </a:solidFill>
                <a:effectLst/>
                <a:latin typeface="Helvetica" pitchFamily="2" charset="0"/>
              </a:rPr>
              <a:t> </a:t>
            </a:r>
            <a:r>
              <a:rPr lang="zh-CN" altLang="en-US" sz="1800" dirty="0"/>
              <a:t>规划</a:t>
            </a:r>
            <a:r>
              <a:rPr lang="en-US" altLang="zh-CN" sz="1800" dirty="0"/>
              <a:t>/</a:t>
            </a:r>
            <a:r>
              <a:rPr lang="zh-CN" altLang="en-US" sz="1800" dirty="0"/>
              <a:t>推理</a:t>
            </a:r>
            <a:r>
              <a:rPr lang="en-US" altLang="zh-CN" sz="1800" dirty="0"/>
              <a:t>/</a:t>
            </a:r>
            <a:r>
              <a:rPr lang="zh-CN" altLang="en-US" sz="1800" dirty="0"/>
              <a:t>博弈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lvl="1"/>
            <a:r>
              <a:rPr lang="zh-CN" altLang="en-US" sz="2000" dirty="0">
                <a:solidFill>
                  <a:srgbClr val="1F2329"/>
                </a:solidFill>
                <a:effectLst/>
                <a:latin typeface="Helvetica" pitchFamily="2" charset="0"/>
              </a:rPr>
              <a:t>从模仿中学习：</a:t>
            </a:r>
            <a:r>
              <a:rPr lang="zh-CN" altLang="en-US" sz="2000" dirty="0">
                <a:solidFill>
                  <a:schemeClr val="accent1"/>
                </a:solidFill>
                <a:effectLst/>
                <a:latin typeface="Helvetica" pitchFamily="2" charset="0"/>
              </a:rPr>
              <a:t>简洁又直观</a:t>
            </a:r>
            <a:r>
              <a:rPr lang="en-US" altLang="zh-CN" sz="2000" dirty="0">
                <a:solidFill>
                  <a:srgbClr val="1F2329"/>
                </a:solidFill>
                <a:effectLst/>
                <a:latin typeface="Helvetica" pitchFamily="2" charset="0"/>
              </a:rPr>
              <a:t>,</a:t>
            </a:r>
            <a:r>
              <a:rPr lang="zh-CN" altLang="en-US" sz="2000" dirty="0">
                <a:solidFill>
                  <a:srgbClr val="1F2329"/>
                </a:solidFill>
                <a:effectLst/>
                <a:latin typeface="Helvetica" pitchFamily="2" charset="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Helvetica" pitchFamily="2" charset="0"/>
              </a:rPr>
              <a:t>数据质量要求高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Helvetica" pitchFamily="2" charset="0"/>
              </a:rPr>
              <a:t>,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Helvetica" pitchFamily="2" charset="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Helvetica" pitchFamily="2" charset="0"/>
              </a:rPr>
              <a:t>泛化性差   </a:t>
            </a:r>
            <a:r>
              <a:rPr lang="zh-CN" altLang="en-US" sz="2000" dirty="0">
                <a:solidFill>
                  <a:srgbClr val="00B050"/>
                </a:solidFill>
              </a:rPr>
              <a:t>（模仿学习）</a:t>
            </a:r>
            <a:endParaRPr lang="en-US" altLang="zh-CN" sz="2000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 lvl="1" hangingPunct="1"/>
            <a:r>
              <a:rPr lang="zh-CN" altLang="en-US" sz="2000" dirty="0">
                <a:solidFill>
                  <a:srgbClr val="000000"/>
                </a:solidFill>
                <a:effectLst/>
                <a:latin typeface="Helvetica" pitchFamily="2" charset="0"/>
              </a:rPr>
              <a:t>从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交互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试错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Helvetica" pitchFamily="2" charset="0"/>
              </a:rPr>
              <a:t>中学习</a:t>
            </a:r>
            <a:r>
              <a:rPr lang="zh-CN" altLang="en-US" sz="2000" dirty="0">
                <a:solidFill>
                  <a:schemeClr val="tx1"/>
                </a:solidFill>
                <a:latin typeface="Helvetica" pitchFamily="2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</a:rPr>
              <a:t>过程复杂，</a:t>
            </a:r>
            <a:r>
              <a:rPr lang="zh-CN" altLang="en-US" sz="2000" dirty="0">
                <a:solidFill>
                  <a:srgbClr val="4472C4"/>
                </a:solidFill>
              </a:rPr>
              <a:t>但通过主动采集数据，可以不断提升与强化，泛化性较好</a:t>
            </a:r>
            <a:r>
              <a:rPr lang="zh-CN" altLang="en-US" sz="2000" dirty="0">
                <a:solidFill>
                  <a:srgbClr val="00B050"/>
                </a:solidFill>
              </a:rPr>
              <a:t>（强化学习）</a:t>
            </a:r>
            <a:endParaRPr lang="en-US" altLang="zh-CN" sz="2000" dirty="0">
              <a:solidFill>
                <a:srgbClr val="00B050"/>
              </a:solidFill>
              <a:effectLst/>
              <a:latin typeface="Helvetica" pitchFamily="2" charset="0"/>
            </a:endParaRPr>
          </a:p>
          <a:p>
            <a:pPr lvl="1" hangingPunct="1"/>
            <a:endParaRPr lang="zh-CN" altLang="en-US" sz="2400" dirty="0"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marL="457200" lvl="1" indent="0" hangingPunct="1">
              <a:buNone/>
            </a:pPr>
            <a:endParaRPr lang="en-US" altLang="zh-CN" sz="2400" dirty="0"/>
          </a:p>
          <a:p>
            <a:pPr lvl="1" hangingPunct="1"/>
            <a:endParaRPr lang="zh-CN" altLang="en-US" sz="24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AB992E-5F1B-0870-01F8-420B1FE4E4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en-US" altLang="zh-CN"/>
          </a:p>
        </p:txBody>
      </p:sp>
      <p:pic>
        <p:nvPicPr>
          <p:cNvPr id="2" name="图像" descr="图像">
            <a:extLst>
              <a:ext uri="{FF2B5EF4-FFF2-40B4-BE49-F238E27FC236}">
                <a16:creationId xmlns:a16="http://schemas.microsoft.com/office/drawing/2014/main" id="{C2B14030-0595-1A65-45C5-B87A7A10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86" y="4976620"/>
            <a:ext cx="1444196" cy="14623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" name="ppof_lecture1_pipeline.drawio.png" descr="ppof_lecture1_pipeline.drawio.png">
            <a:extLst>
              <a:ext uri="{FF2B5EF4-FFF2-40B4-BE49-F238E27FC236}">
                <a16:creationId xmlns:a16="http://schemas.microsoft.com/office/drawing/2014/main" id="{99366F11-EEA3-2340-F87E-36BE7554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550" y="4711617"/>
            <a:ext cx="2819400" cy="16934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FE4E21ED-B938-87E8-EDC7-E21CB4FAC485}"/>
              </a:ext>
            </a:extLst>
          </p:cNvPr>
          <p:cNvSpPr/>
          <p:nvPr/>
        </p:nvSpPr>
        <p:spPr>
          <a:xfrm>
            <a:off x="5054337" y="5477216"/>
            <a:ext cx="934279" cy="367994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6" name="Picture 7" descr="Screen Shot 2023-05-03 at 8.26.45 PM">
            <a:extLst>
              <a:ext uri="{FF2B5EF4-FFF2-40B4-BE49-F238E27FC236}">
                <a16:creationId xmlns:a16="http://schemas.microsoft.com/office/drawing/2014/main" id="{5D9B19F4-507C-9E16-3D7A-FEC39C73C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84" y="5155223"/>
            <a:ext cx="2097545" cy="1011979"/>
          </a:xfrm>
          <a:prstGeom prst="rect">
            <a:avLst/>
          </a:prstGeom>
        </p:spPr>
      </p:pic>
      <p:pic>
        <p:nvPicPr>
          <p:cNvPr id="9" name="少儿围棋课程招生公众号次图 (2).png" descr="少儿围棋课程招生公众号次图 (2).png">
            <a:extLst>
              <a:ext uri="{FF2B5EF4-FFF2-40B4-BE49-F238E27FC236}">
                <a16:creationId xmlns:a16="http://schemas.microsoft.com/office/drawing/2014/main" id="{D24CE8AA-140B-A455-89E2-C0118712F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626" y="4935827"/>
            <a:ext cx="1543966" cy="154396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967631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REINFORCE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-&gt;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Actor-Critic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-172483" y="812649"/>
            <a:ext cx="11602483" cy="127015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>
              <a:buFont typeface="Wingdings" pitchFamily="2" charset="2"/>
              <a:buChar char="Ø"/>
            </a:pPr>
            <a:r>
              <a:rPr lang="zh-CN" altLang="en-US" sz="1800" dirty="0"/>
              <a:t>问题：</a:t>
            </a:r>
            <a:r>
              <a:rPr lang="en-US" altLang="zh-CN" sz="1800" dirty="0"/>
              <a:t>REINFORCE </a:t>
            </a:r>
            <a:r>
              <a:rPr lang="zh-CN" altLang="en-US" sz="1800" dirty="0"/>
              <a:t>方法使用完整轨迹的 </a:t>
            </a:r>
            <a:r>
              <a:rPr lang="en-US" altLang="zh-CN" sz="1800" dirty="0"/>
              <a:t>Monte</a:t>
            </a:r>
            <a:r>
              <a:rPr lang="zh-CN" altLang="en-US" sz="1800" dirty="0"/>
              <a:t> </a:t>
            </a:r>
            <a:r>
              <a:rPr lang="en-US" altLang="zh-CN" sz="1800" dirty="0"/>
              <a:t>Carlo</a:t>
            </a:r>
            <a:r>
              <a:rPr lang="zh-CN" altLang="en-US" sz="1800" dirty="0"/>
              <a:t> 估计值 ，</a:t>
            </a:r>
            <a:r>
              <a:rPr lang="zh-CN" altLang="en-US" sz="1800" b="1" dirty="0">
                <a:solidFill>
                  <a:srgbClr val="FF0000"/>
                </a:solidFill>
              </a:rPr>
              <a:t>梯度估计的方差大，数据利用率低</a:t>
            </a:r>
          </a:p>
          <a:p>
            <a:pPr lvl="2" hangingPunct="1">
              <a:buFont typeface="Wingdings" pitchFamily="2" charset="2"/>
              <a:buChar char="ü"/>
            </a:pPr>
            <a:r>
              <a:rPr lang="zh-CN" altLang="en-US" sz="1800" dirty="0"/>
              <a:t>解决思路：融合 </a:t>
            </a:r>
            <a:r>
              <a:rPr lang="en-US" altLang="zh-CN" sz="1800" dirty="0"/>
              <a:t>Value-Based RL </a:t>
            </a:r>
            <a:r>
              <a:rPr lang="zh-CN" altLang="en-US" sz="1800" dirty="0"/>
              <a:t>方法的思路，额外训练</a:t>
            </a:r>
            <a:r>
              <a:rPr lang="zh-CN" altLang="en-US" sz="1800" b="1" dirty="0">
                <a:solidFill>
                  <a:srgbClr val="0070C0"/>
                </a:solidFill>
              </a:rPr>
              <a:t>价值函数网络</a:t>
            </a:r>
            <a:r>
              <a:rPr lang="zh-CN" altLang="en-US" sz="1800" dirty="0"/>
              <a:t>来估计这个值</a:t>
            </a:r>
          </a:p>
          <a:p>
            <a:pPr lvl="2" hangingPunct="1"/>
            <a:endParaRPr lang="zh-CN" altLang="en-US" sz="1800" dirty="0"/>
          </a:p>
          <a:p>
            <a:pPr lvl="2" hangingPunct="1"/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方程">
                <a:extLst>
                  <a:ext uri="{FF2B5EF4-FFF2-40B4-BE49-F238E27FC236}">
                    <a16:creationId xmlns:a16="http://schemas.microsoft.com/office/drawing/2014/main" id="{822D53D2-17DC-FD39-69FB-FB3C57E4ECD4}"/>
                  </a:ext>
                </a:extLst>
              </p:cNvPr>
              <p:cNvSpPr txBox="1"/>
              <p:nvPr/>
            </p:nvSpPr>
            <p:spPr>
              <a:xfrm>
                <a:off x="6891746" y="2195252"/>
                <a:ext cx="4355103" cy="6154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4" name="方程">
                <a:extLst>
                  <a:ext uri="{FF2B5EF4-FFF2-40B4-BE49-F238E27FC236}">
                    <a16:creationId xmlns:a16="http://schemas.microsoft.com/office/drawing/2014/main" id="{822D53D2-17DC-FD39-69FB-FB3C57E4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746" y="2195252"/>
                <a:ext cx="4355103" cy="615425"/>
              </a:xfrm>
              <a:prstGeom prst="rect">
                <a:avLst/>
              </a:prstGeom>
              <a:blipFill>
                <a:blip r:embed="rId3"/>
                <a:stretch>
                  <a:fillRect l="-581" r="-1453"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Screen Shot 2022-12-06 at 4.27.45 AM.png" descr="Screen Shot 2022-12-06 at 4.27.45 AM.png">
            <a:extLst>
              <a:ext uri="{FF2B5EF4-FFF2-40B4-BE49-F238E27FC236}">
                <a16:creationId xmlns:a16="http://schemas.microsoft.com/office/drawing/2014/main" id="{31422CAF-EA5B-A9DA-6D49-1456AA57C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08" y="3282189"/>
            <a:ext cx="10288535" cy="298601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https://zhuanlan.zhihu.com/p/21262246">
            <a:extLst>
              <a:ext uri="{FF2B5EF4-FFF2-40B4-BE49-F238E27FC236}">
                <a16:creationId xmlns:a16="http://schemas.microsoft.com/office/drawing/2014/main" id="{87879944-A2D0-7051-8F42-3345D4A00BBE}"/>
              </a:ext>
            </a:extLst>
          </p:cNvPr>
          <p:cNvSpPr txBox="1"/>
          <p:nvPr/>
        </p:nvSpPr>
        <p:spPr>
          <a:xfrm>
            <a:off x="547104" y="6579131"/>
            <a:ext cx="2721366" cy="253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r>
              <a:rPr sz="1200"/>
              <a:t>https://zhuanlan.zhihu.com/p/21262246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方程">
                <a:extLst>
                  <a:ext uri="{FF2B5EF4-FFF2-40B4-BE49-F238E27FC236}">
                    <a16:creationId xmlns:a16="http://schemas.microsoft.com/office/drawing/2014/main" id="{5C2750F3-D0D4-636E-E8D9-350D642C552B}"/>
                  </a:ext>
                </a:extLst>
              </p:cNvPr>
              <p:cNvSpPr txBox="1"/>
              <p:nvPr/>
            </p:nvSpPr>
            <p:spPr>
              <a:xfrm>
                <a:off x="7655526" y="119808"/>
                <a:ext cx="3005343" cy="46634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sz="1600" i="1">
                              <a:latin typeface="Cambria Math" panose="02040503050406030204" pitchFamily="18" charset="0"/>
                            </a:rPr>
                            <m:t>,…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limLow>
                                <m:limLowPr>
                                  <m:ctrlPr>
                                    <a:rPr sz="16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a:rPr sz="1600" i="1">
                                      <a:latin typeface="Cambria Math" panose="02040503050406030204" pitchFamily="18" charset="0"/>
                                    </a:rPr>
                                    <m:t>∑</m:t>
                                  </m:r>
                                </m:e>
                                <m:lim>
                                  <m:r>
                                    <a:rPr sz="16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sz="1600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lim>
                              </m:limLow>
                            </m:e>
                            <m:lim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lim>
                          </m:limUpp>
                          <m:sSup>
                            <m:sSup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  <m:sSup>
                            <m:sSupPr>
                              <m:ctrlPr>
                                <a:rPr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sz="1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sz="1600" dirty="0"/>
              </a:p>
            </p:txBody>
          </p:sp>
        </mc:Choice>
        <mc:Fallback xmlns="">
          <p:sp>
            <p:nvSpPr>
              <p:cNvPr id="8" name="方程">
                <a:extLst>
                  <a:ext uri="{FF2B5EF4-FFF2-40B4-BE49-F238E27FC236}">
                    <a16:creationId xmlns:a16="http://schemas.microsoft.com/office/drawing/2014/main" id="{5C2750F3-D0D4-636E-E8D9-350D642C5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526" y="119808"/>
                <a:ext cx="3005343" cy="466346"/>
              </a:xfrm>
              <a:prstGeom prst="rect">
                <a:avLst/>
              </a:prstGeom>
              <a:blipFill>
                <a:blip r:embed="rId5"/>
                <a:stretch>
                  <a:fillRect l="-2941" b="-789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bject 1209">
            <a:extLst>
              <a:ext uri="{FF2B5EF4-FFF2-40B4-BE49-F238E27FC236}">
                <a16:creationId xmlns:a16="http://schemas.microsoft.com/office/drawing/2014/main" id="{C4666B14-00E9-B80A-6421-A097C9E0C67F}"/>
              </a:ext>
            </a:extLst>
          </p:cNvPr>
          <p:cNvSpPr txBox="1"/>
          <p:nvPr/>
        </p:nvSpPr>
        <p:spPr>
          <a:xfrm>
            <a:off x="616107" y="1153630"/>
            <a:ext cx="10953593" cy="407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ts val="3467"/>
              </a:lnSpc>
              <a:buSzPct val="100000"/>
              <a:buFont typeface="Arial" panose="020B0604020202020204" pitchFamily="34" charset="0"/>
              <a:buChar char="•"/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2000" dirty="0">
              <a:latin typeface="+mn-ea"/>
              <a:ea typeface="+mn-ea"/>
            </a:endParaRP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7E654EF8-B266-5494-C7DA-1075222718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方程">
                <a:extLst>
                  <a:ext uri="{FF2B5EF4-FFF2-40B4-BE49-F238E27FC236}">
                    <a16:creationId xmlns:a16="http://schemas.microsoft.com/office/drawing/2014/main" id="{D326B22B-B0AB-0DB1-C2D2-A1F30B525300}"/>
                  </a:ext>
                </a:extLst>
              </p:cNvPr>
              <p:cNvSpPr txBox="1"/>
              <p:nvPr/>
            </p:nvSpPr>
            <p:spPr>
              <a:xfrm>
                <a:off x="335518" y="2182550"/>
                <a:ext cx="5522409" cy="6154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000" i="1" smtClean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limUpp>
                        <m:limUpp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lang="ar-AE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ar-AE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ar-AE" altLang="zh-CN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000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" name="方程">
                <a:extLst>
                  <a:ext uri="{FF2B5EF4-FFF2-40B4-BE49-F238E27FC236}">
                    <a16:creationId xmlns:a16="http://schemas.microsoft.com/office/drawing/2014/main" id="{D326B22B-B0AB-0DB1-C2D2-A1F30B525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18" y="2182550"/>
                <a:ext cx="5522409" cy="615425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39A1B097-B0C8-288D-F164-B4A7B4F40D33}"/>
              </a:ext>
            </a:extLst>
          </p:cNvPr>
          <p:cNvSpPr/>
          <p:nvPr/>
        </p:nvSpPr>
        <p:spPr>
          <a:xfrm>
            <a:off x="5435600" y="2423783"/>
            <a:ext cx="898475" cy="308587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DC4CA8-FC42-E37C-65FD-98542A454B4C}"/>
              </a:ext>
            </a:extLst>
          </p:cNvPr>
          <p:cNvSpPr txBox="1"/>
          <p:nvPr/>
        </p:nvSpPr>
        <p:spPr>
          <a:xfrm>
            <a:off x="1096757" y="4503887"/>
            <a:ext cx="2433843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solidFill>
              <a:schemeClr val="bg2">
                <a:lumMod val="20000"/>
                <a:lumOff val="80000"/>
              </a:schemeClr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1" indent="0"/>
            <a:r>
              <a:rPr lang="zh-CN" altLang="en-US" sz="1800" dirty="0">
                <a:solidFill>
                  <a:srgbClr val="0070C0"/>
                </a:solidFill>
                <a:effectLst/>
                <a:latin typeface="Helvetica" pitchFamily="2" charset="0"/>
              </a:rPr>
              <a:t>采取动作使评论家满意（使</a:t>
            </a:r>
            <a:r>
              <a:rPr lang="en-US" altLang="zh-CN" sz="1800" dirty="0">
                <a:solidFill>
                  <a:srgbClr val="0070C0"/>
                </a:solidFill>
                <a:effectLst/>
                <a:latin typeface="Helvetica" pitchFamily="2" charset="0"/>
              </a:rPr>
              <a:t>Q</a:t>
            </a:r>
            <a:r>
              <a:rPr lang="zh-CN" altLang="en-US" sz="1800" dirty="0">
                <a:solidFill>
                  <a:srgbClr val="0070C0"/>
                </a:solidFill>
                <a:effectLst/>
                <a:latin typeface="Helvetica" pitchFamily="2" charset="0"/>
              </a:rPr>
              <a:t>值变大）</a:t>
            </a:r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lvl="1" indent="0"/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lvl="1" indent="0"/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829EF77-53B2-DA2D-D893-40D6AA03FD05}"/>
              </a:ext>
            </a:extLst>
          </p:cNvPr>
          <p:cNvSpPr txBox="1"/>
          <p:nvPr/>
        </p:nvSpPr>
        <p:spPr>
          <a:xfrm>
            <a:off x="8227026" y="4503887"/>
            <a:ext cx="2433843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bg2">
                <a:lumMod val="20000"/>
                <a:lumOff val="80000"/>
              </a:schemeClr>
            </a:solidFill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lvl="1" indent="0"/>
            <a:r>
              <a:rPr lang="zh-CN" altLang="en-US" sz="1800" dirty="0">
                <a:solidFill>
                  <a:srgbClr val="0070C0"/>
                </a:solidFill>
                <a:effectLst/>
                <a:latin typeface="Helvetica" pitchFamily="2" charset="0"/>
              </a:rPr>
              <a:t>评论家学习准确评估演员的表现（</a:t>
            </a:r>
            <a:r>
              <a:rPr lang="en-US" altLang="zh-CN" sz="1800" dirty="0">
                <a:solidFill>
                  <a:srgbClr val="0070C0"/>
                </a:solidFill>
                <a:effectLst/>
                <a:latin typeface="Helvetica" pitchFamily="2" charset="0"/>
              </a:rPr>
              <a:t>Q</a:t>
            </a:r>
            <a:r>
              <a:rPr lang="zh-CN" altLang="en-US" sz="1800" dirty="0">
                <a:solidFill>
                  <a:srgbClr val="0070C0"/>
                </a:solidFill>
                <a:effectLst/>
                <a:latin typeface="Helvetica" pitchFamily="2" charset="0"/>
              </a:rPr>
              <a:t>值）</a:t>
            </a:r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lvl="1" indent="0"/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lvl="1" indent="0"/>
            <a:endParaRPr lang="en-US" altLang="zh-CN" sz="1800" dirty="0">
              <a:solidFill>
                <a:srgbClr val="0070C0"/>
              </a:solidFill>
              <a:effectLst/>
              <a:latin typeface="Helvetica" pitchFamily="2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F2A8427-DBFE-D9F9-43D3-DDFC9CDBB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170" y="1664360"/>
            <a:ext cx="6868629" cy="392928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84608194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2" name="方程"/>
              <p:cNvSpPr txBox="1"/>
              <p:nvPr/>
            </p:nvSpPr>
            <p:spPr>
              <a:xfrm>
                <a:off x="957343" y="2393505"/>
                <a:ext cx="5052024" cy="77982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533" i="1" smtClean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ar-AE" sz="2533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2533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limUpp>
                        <m:limUpp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2533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lang="ar-AE" sz="25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lang="en-US" altLang="zh-CN" sz="2533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533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sz="2533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533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533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ar-AE" sz="2533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r-AE" sz="2533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ar-AE" sz="2533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ar-AE" sz="2533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533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533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533" dirty="0"/>
              </a:p>
            </p:txBody>
          </p:sp>
        </mc:Choice>
        <mc:Fallback xmlns="">
          <p:sp>
            <p:nvSpPr>
              <p:cNvPr id="682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43" y="2393505"/>
                <a:ext cx="5052024" cy="779829"/>
              </a:xfrm>
              <a:prstGeom prst="rect">
                <a:avLst/>
              </a:prstGeom>
              <a:blipFill>
                <a:blip r:embed="rId2"/>
                <a:stretch>
                  <a:fillRect t="-1587" b="-634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3" name="方程"/>
              <p:cNvSpPr txBox="1"/>
              <p:nvPr/>
            </p:nvSpPr>
            <p:spPr>
              <a:xfrm>
                <a:off x="957343" y="3573194"/>
                <a:ext cx="5522409" cy="77982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533" i="1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533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5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sz="2533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33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33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33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sz="2533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limUpp>
                        <m:limUppPr>
                          <m:ctrlPr>
                            <a:rPr sz="2533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533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533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533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sz="2533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sz="25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533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sz="2533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lim>
                      </m:limUpp>
                      <m:sSub>
                        <m:sSubPr>
                          <m:ctrlPr>
                            <a:rPr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sz="2533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533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533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2533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sz="2533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sz="2533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533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253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533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533" dirty="0"/>
              </a:p>
            </p:txBody>
          </p:sp>
        </mc:Choice>
        <mc:Fallback xmlns="">
          <p:sp>
            <p:nvSpPr>
              <p:cNvPr id="683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43" y="3573194"/>
                <a:ext cx="5522409" cy="779829"/>
              </a:xfrm>
              <a:prstGeom prst="rect">
                <a:avLst/>
              </a:prstGeom>
              <a:blipFill>
                <a:blip r:embed="rId3"/>
                <a:stretch>
                  <a:fillRect l="-688" t="-1613" r="-1376" b="-80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4" name="方程"/>
              <p:cNvSpPr txBox="1"/>
              <p:nvPr/>
            </p:nvSpPr>
            <p:spPr>
              <a:xfrm>
                <a:off x="957343" y="4752882"/>
                <a:ext cx="7074437" cy="77982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533" i="1" smtClean="0"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ar-AE" sz="2533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limUpp>
                        <m:limUpp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2533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limUpp>
                        <m:limUpp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lang="ar-AE" sz="2533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sSub>
                            <m:sSubPr>
                              <m:ctrlPr>
                                <a:rPr lang="ar-AE" sz="25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ar-AE" sz="2533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lim>
                      </m:limUpp>
                      <m:r>
                        <a:rPr lang="ar-AE" sz="2533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altLang="zh-CN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533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ar-AE" altLang="zh-CN" sz="2533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ar-AE" altLang="zh-CN" sz="2533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altLang="zh-CN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533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altLang="zh-CN" sz="253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altLang="zh-CN" sz="2533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altLang="zh-CN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533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altLang="zh-CN" sz="253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altLang="zh-CN" sz="2533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ar-AE" sz="2533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ar-AE" sz="2533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533" i="1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ar-AE" sz="2533" i="1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ar-AE" sz="2533" i="1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ar-AE" sz="2533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533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ar-AE" sz="25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ar-AE" sz="2533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ar-AE" sz="2533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2533" dirty="0"/>
              </a:p>
            </p:txBody>
          </p:sp>
        </mc:Choice>
        <mc:Fallback xmlns="">
          <p:sp>
            <p:nvSpPr>
              <p:cNvPr id="684" name="方程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43" y="4752882"/>
                <a:ext cx="7074437" cy="779829"/>
              </a:xfrm>
              <a:prstGeom prst="rect">
                <a:avLst/>
              </a:prstGeom>
              <a:blipFill>
                <a:blip r:embed="rId4"/>
                <a:stretch>
                  <a:fillRect l="-538" t="-1613" r="-1075" b="-806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5" name="https://github.com/opendilab/PPOxFamily/tree/main/chapter1_overview"/>
          <p:cNvSpPr txBox="1"/>
          <p:nvPr/>
        </p:nvSpPr>
        <p:spPr>
          <a:xfrm>
            <a:off x="64005" y="6604939"/>
            <a:ext cx="6456363" cy="253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r>
              <a:rPr sz="1200" dirty="0"/>
              <a:t>https://</a:t>
            </a:r>
            <a:r>
              <a:rPr sz="1200" dirty="0" err="1"/>
              <a:t>github.com</a:t>
            </a:r>
            <a:r>
              <a:rPr sz="1200" dirty="0"/>
              <a:t>/</a:t>
            </a:r>
            <a:r>
              <a:rPr sz="1200" dirty="0" err="1"/>
              <a:t>opendilab</a:t>
            </a:r>
            <a:r>
              <a:rPr sz="1200" dirty="0"/>
              <a:t>/</a:t>
            </a:r>
            <a:r>
              <a:rPr sz="1200" dirty="0" err="1"/>
              <a:t>PPOxFamily</a:t>
            </a:r>
            <a:r>
              <a:rPr sz="1200" dirty="0"/>
              <a:t>/tree/main/chapter1_</a:t>
            </a:r>
            <a:r>
              <a:rPr lang="en-US" sz="1200" dirty="0"/>
              <a:t>overview</a:t>
            </a:r>
            <a:r>
              <a:rPr lang="en-US" altLang="zh-CN" sz="1200" dirty="0"/>
              <a:t>/chapter1_supp_a2c.pdf</a:t>
            </a:r>
            <a:endParaRPr sz="1200" dirty="0"/>
          </a:p>
        </p:txBody>
      </p:sp>
      <p:sp>
        <p:nvSpPr>
          <p:cNvPr id="686" name="矩形"/>
          <p:cNvSpPr/>
          <p:nvPr/>
        </p:nvSpPr>
        <p:spPr>
          <a:xfrm>
            <a:off x="3136335" y="2464231"/>
            <a:ext cx="737165" cy="60602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0479" rIns="30479" anchor="ctr"/>
          <a:lstStyle/>
          <a:p>
            <a:endParaRPr sz="1200"/>
          </a:p>
        </p:txBody>
      </p:sp>
      <p:sp>
        <p:nvSpPr>
          <p:cNvPr id="687" name="矩形"/>
          <p:cNvSpPr/>
          <p:nvPr/>
        </p:nvSpPr>
        <p:spPr>
          <a:xfrm>
            <a:off x="3065177" y="3742204"/>
            <a:ext cx="1180707" cy="606022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0479" rIns="30479" anchor="ctr"/>
          <a:lstStyle/>
          <a:p>
            <a:endParaRPr sz="1200"/>
          </a:p>
        </p:txBody>
      </p:sp>
      <p:sp>
        <p:nvSpPr>
          <p:cNvPr id="688" name="矩形"/>
          <p:cNvSpPr/>
          <p:nvPr/>
        </p:nvSpPr>
        <p:spPr>
          <a:xfrm>
            <a:off x="3240156" y="4719938"/>
            <a:ext cx="2653747" cy="779829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0479" rIns="30479" anchor="ctr"/>
          <a:lstStyle/>
          <a:p>
            <a:endParaRPr sz="1200"/>
          </a:p>
        </p:txBody>
      </p:sp>
      <p:sp>
        <p:nvSpPr>
          <p:cNvPr id="689" name="+ no bias"/>
          <p:cNvSpPr txBox="1"/>
          <p:nvPr/>
        </p:nvSpPr>
        <p:spPr>
          <a:xfrm>
            <a:off x="6191707" y="2729871"/>
            <a:ext cx="895545" cy="314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 sz="2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600" dirty="0">
                <a:solidFill>
                  <a:srgbClr val="00B050"/>
                </a:solidFill>
              </a:rPr>
              <a:t>+ no bias</a:t>
            </a:r>
          </a:p>
        </p:txBody>
      </p:sp>
      <p:sp>
        <p:nvSpPr>
          <p:cNvPr id="690" name="+ no bias"/>
          <p:cNvSpPr txBox="1"/>
          <p:nvPr/>
        </p:nvSpPr>
        <p:spPr>
          <a:xfrm>
            <a:off x="8176716" y="4985487"/>
            <a:ext cx="895545" cy="314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 sz="2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600" dirty="0">
                <a:solidFill>
                  <a:srgbClr val="00B050"/>
                </a:solidFill>
              </a:rPr>
              <a:t>+ no bias</a:t>
            </a:r>
          </a:p>
        </p:txBody>
      </p:sp>
      <p:sp>
        <p:nvSpPr>
          <p:cNvPr id="691" name="+ lower variance"/>
          <p:cNvSpPr txBox="1"/>
          <p:nvPr/>
        </p:nvSpPr>
        <p:spPr>
          <a:xfrm>
            <a:off x="9569010" y="4978500"/>
            <a:ext cx="1527128" cy="314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 sz="2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600" dirty="0">
                <a:solidFill>
                  <a:srgbClr val="00B050"/>
                </a:solidFill>
              </a:rPr>
              <a:t>+ lower variance</a:t>
            </a:r>
          </a:p>
        </p:txBody>
      </p:sp>
      <p:sp>
        <p:nvSpPr>
          <p:cNvPr id="692" name="+ lower variance"/>
          <p:cNvSpPr txBox="1"/>
          <p:nvPr/>
        </p:nvSpPr>
        <p:spPr>
          <a:xfrm>
            <a:off x="7938904" y="3929689"/>
            <a:ext cx="1527128" cy="314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 sz="2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r>
              <a:rPr sz="1600" dirty="0">
                <a:solidFill>
                  <a:srgbClr val="00B050"/>
                </a:solidFill>
              </a:rPr>
              <a:t>+ lower variance</a:t>
            </a:r>
          </a:p>
        </p:txBody>
      </p:sp>
      <p:sp>
        <p:nvSpPr>
          <p:cNvPr id="693" name="- higher variance"/>
          <p:cNvSpPr txBox="1"/>
          <p:nvPr/>
        </p:nvSpPr>
        <p:spPr>
          <a:xfrm>
            <a:off x="7738547" y="2734801"/>
            <a:ext cx="1575218" cy="314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 sz="2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sz="1600" dirty="0">
                <a:solidFill>
                  <a:srgbClr val="FF0000"/>
                </a:solidFill>
              </a:rPr>
              <a:t>- higher variance</a:t>
            </a:r>
          </a:p>
        </p:txBody>
      </p:sp>
      <p:sp>
        <p:nvSpPr>
          <p:cNvPr id="694" name="- not unbiased"/>
          <p:cNvSpPr txBox="1"/>
          <p:nvPr/>
        </p:nvSpPr>
        <p:spPr>
          <a:xfrm>
            <a:off x="6398227" y="3947996"/>
            <a:ext cx="1196910" cy="314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 sz="24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r>
              <a:rPr sz="1600" dirty="0">
                <a:solidFill>
                  <a:srgbClr val="FF0000"/>
                </a:solidFill>
              </a:rPr>
              <a:t>- </a:t>
            </a:r>
            <a:r>
              <a:rPr lang="en-US" altLang="zh-CN" sz="1600" dirty="0">
                <a:solidFill>
                  <a:srgbClr val="FF0000"/>
                </a:solidFill>
              </a:rPr>
              <a:t>higher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bias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695" name="Object 1209"/>
          <p:cNvSpPr txBox="1"/>
          <p:nvPr/>
        </p:nvSpPr>
        <p:spPr>
          <a:xfrm>
            <a:off x="5349679" y="5790910"/>
            <a:ext cx="3654621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2000" dirty="0"/>
              <a:t>该项也称为 </a:t>
            </a:r>
            <a:r>
              <a:rPr sz="2000" dirty="0"/>
              <a:t>Advantage </a:t>
            </a:r>
            <a:r>
              <a:rPr sz="2000" dirty="0" err="1"/>
              <a:t>函数</a:t>
            </a:r>
            <a:endParaRPr sz="2000" dirty="0"/>
          </a:p>
        </p:txBody>
      </p:sp>
      <p:sp>
        <p:nvSpPr>
          <p:cNvPr id="696" name="箭头"/>
          <p:cNvSpPr/>
          <p:nvPr/>
        </p:nvSpPr>
        <p:spPr>
          <a:xfrm rot="13338455">
            <a:off x="5097620" y="5575405"/>
            <a:ext cx="504118" cy="389395"/>
          </a:xfrm>
          <a:prstGeom prst="rightArrow">
            <a:avLst>
              <a:gd name="adj1" fmla="val 19684"/>
              <a:gd name="adj2" fmla="val 64643"/>
            </a:avLst>
          </a:prstGeom>
          <a:solidFill>
            <a:srgbClr val="FFFFFF"/>
          </a:solidFill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0479" rIns="30479" anchor="ctr"/>
          <a:lstStyle/>
          <a:p>
            <a:endParaRPr sz="1200"/>
          </a:p>
        </p:txBody>
      </p:sp>
      <p:sp>
        <p:nvSpPr>
          <p:cNvPr id="2" name="小标题">
            <a:extLst>
              <a:ext uri="{FF2B5EF4-FFF2-40B4-BE49-F238E27FC236}">
                <a16:creationId xmlns:a16="http://schemas.microsoft.com/office/drawing/2014/main" id="{3F0A4F8D-4510-E359-B352-8DD8FA4BA14E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Policy-Gradient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Advantage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Actor-Critic (A2C)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9D7D9B-8998-8A75-5638-5F22E9E9E7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81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5DF7CF1-2E99-55D7-5ACB-D63E7A65BD95}"/>
              </a:ext>
            </a:extLst>
          </p:cNvPr>
          <p:cNvSpPr txBox="1"/>
          <p:nvPr/>
        </p:nvSpPr>
        <p:spPr>
          <a:xfrm>
            <a:off x="1597413" y="1183267"/>
            <a:ext cx="11615441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lvl="2" indent="-285750" hangingPunct="1">
              <a:buFont typeface="Wingdings" pitchFamily="2" charset="2"/>
              <a:buChar char="Ø"/>
            </a:pPr>
            <a:r>
              <a:rPr lang="zh-CN" altLang="en-US" sz="1800" dirty="0"/>
              <a:t>问题：</a:t>
            </a:r>
            <a:r>
              <a:rPr lang="en-US" altLang="zh-CN" sz="1800" dirty="0"/>
              <a:t>REINFORCE </a:t>
            </a:r>
            <a:r>
              <a:rPr lang="zh-CN" altLang="en-US" sz="1800" dirty="0"/>
              <a:t>方法梯度估计</a:t>
            </a:r>
            <a:r>
              <a:rPr lang="zh-CN" altLang="en-US" sz="1800" dirty="0">
                <a:solidFill>
                  <a:srgbClr val="FF0000"/>
                </a:solidFill>
              </a:rPr>
              <a:t>高方差</a:t>
            </a:r>
            <a:r>
              <a:rPr lang="zh-CN" altLang="en-US" sz="1800" dirty="0"/>
              <a:t>，</a:t>
            </a:r>
            <a:r>
              <a:rPr lang="en-US" altLang="zh-CN" sz="1800" dirty="0"/>
              <a:t>Actor-Critic</a:t>
            </a:r>
            <a:r>
              <a:rPr lang="zh-CN" altLang="en-US" sz="1800" dirty="0"/>
              <a:t>梯度估计是</a:t>
            </a:r>
            <a:r>
              <a:rPr lang="zh-CN" altLang="en-US" sz="1800" dirty="0">
                <a:solidFill>
                  <a:srgbClr val="FF0000"/>
                </a:solidFill>
              </a:rPr>
              <a:t>有偏差</a:t>
            </a:r>
          </a:p>
          <a:p>
            <a:pPr marL="285750" lvl="2" indent="-285750" hangingPunct="1">
              <a:buFont typeface="Wingdings" pitchFamily="2" charset="2"/>
              <a:buChar char="ü"/>
            </a:pPr>
            <a:r>
              <a:rPr lang="zh-CN" altLang="en-US" sz="1800" dirty="0"/>
              <a:t>解决思路：结合二者的优势，通过减去一个</a:t>
            </a:r>
            <a:r>
              <a:rPr lang="zh-CN" altLang="en-US" sz="1800" dirty="0">
                <a:solidFill>
                  <a:srgbClr val="00B050"/>
                </a:solidFill>
              </a:rPr>
              <a:t>基线函数</a:t>
            </a:r>
            <a:r>
              <a:rPr lang="zh-CN" altLang="en-US" sz="1800" dirty="0"/>
              <a:t>，在</a:t>
            </a:r>
            <a:r>
              <a:rPr lang="zh-CN" altLang="en-US" sz="1800" dirty="0">
                <a:solidFill>
                  <a:srgbClr val="00B050"/>
                </a:solidFill>
              </a:rPr>
              <a:t>保持无偏估计的同时减小方差</a:t>
            </a:r>
          </a:p>
          <a:p>
            <a:pPr lvl="2" hangingPunct="1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86313174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小标题">
            <a:extLst>
              <a:ext uri="{FF2B5EF4-FFF2-40B4-BE49-F238E27FC236}">
                <a16:creationId xmlns:a16="http://schemas.microsoft.com/office/drawing/2014/main" id="{3F0A4F8D-4510-E359-B352-8DD8FA4BA14E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补充阅读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A2C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no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bias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EC03E9E-2A2E-7442-F02C-497AC66669A6}"/>
              </a:ext>
            </a:extLst>
          </p:cNvPr>
          <p:cNvSpPr/>
          <p:nvPr/>
        </p:nvSpPr>
        <p:spPr>
          <a:xfrm>
            <a:off x="6155055" y="1352630"/>
            <a:ext cx="5414010" cy="4956175"/>
          </a:xfrm>
          <a:prstGeom prst="roundRect">
            <a:avLst>
              <a:gd name="adj" fmla="val 7839"/>
            </a:avLst>
          </a:prstGeom>
          <a:solidFill>
            <a:srgbClr val="FFFFFF"/>
          </a:solidFill>
          <a:ln w="12700">
            <a:miter lim="400000"/>
          </a:ln>
          <a:effectLst>
            <a:outerShdw blurRad="190500" dist="12700" dir="20610638" rotWithShape="0">
              <a:srgbClr val="000000">
                <a:alpha val="34814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4" name="小标题">
            <a:extLst>
              <a:ext uri="{FF2B5EF4-FFF2-40B4-BE49-F238E27FC236}">
                <a16:creationId xmlns:a16="http://schemas.microsoft.com/office/drawing/2014/main" id="{D06D59CF-0816-3FFE-AE0A-E6B7B9B4CC2C}"/>
              </a:ext>
            </a:extLst>
          </p:cNvPr>
          <p:cNvSpPr txBox="1"/>
          <p:nvPr/>
        </p:nvSpPr>
        <p:spPr>
          <a:xfrm>
            <a:off x="586740" y="1521500"/>
            <a:ext cx="4361771" cy="215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 algn="l"/>
            <a:r>
              <a:rPr lang="en-US" altLang="zh-CN" b="1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</a:rPr>
              <a:t>How to r</a:t>
            </a:r>
            <a:r>
              <a:rPr lang="zh-CN" b="1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</a:rPr>
              <a:t>educe the variance of the policy gradient</a:t>
            </a:r>
            <a:r>
              <a:rPr lang="zh-CN" altLang="en-US" b="1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</a:rPr>
              <a:t>？</a:t>
            </a:r>
            <a:endParaRPr lang="zh-CN" b="1" dirty="0">
              <a:solidFill>
                <a:schemeClr val="tx1"/>
              </a:solidFill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5" name="小标题">
            <a:extLst>
              <a:ext uri="{FF2B5EF4-FFF2-40B4-BE49-F238E27FC236}">
                <a16:creationId xmlns:a16="http://schemas.microsoft.com/office/drawing/2014/main" id="{300651F9-C6F3-E541-39B3-D89969A06006}"/>
              </a:ext>
            </a:extLst>
          </p:cNvPr>
          <p:cNvSpPr txBox="1"/>
          <p:nvPr/>
        </p:nvSpPr>
        <p:spPr>
          <a:xfrm>
            <a:off x="6579673" y="1602661"/>
            <a:ext cx="1211870" cy="2154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 algn="l"/>
            <a:r>
              <a:rPr lang="en-US" altLang="zh-CN" b="1" dirty="0">
                <a:solidFill>
                  <a:schemeClr val="tx1"/>
                </a:solidFill>
                <a:latin typeface="Arial Bold" panose="020B0604020202020204" charset="0"/>
                <a:cs typeface="Arial Bold" panose="020B0604020202020204" charset="0"/>
                <a:sym typeface="+mn-ea"/>
              </a:rPr>
              <a:t>Unbiasedness</a:t>
            </a:r>
          </a:p>
        </p:txBody>
      </p:sp>
      <p:sp>
        <p:nvSpPr>
          <p:cNvPr id="6" name="要点1…">
            <a:extLst>
              <a:ext uri="{FF2B5EF4-FFF2-40B4-BE49-F238E27FC236}">
                <a16:creationId xmlns:a16="http://schemas.microsoft.com/office/drawing/2014/main" id="{0F1C09BD-81C0-0340-E4F5-C5AE8CA111C5}"/>
              </a:ext>
            </a:extLst>
          </p:cNvPr>
          <p:cNvSpPr txBox="1"/>
          <p:nvPr/>
        </p:nvSpPr>
        <p:spPr>
          <a:xfrm>
            <a:off x="586740" y="2289450"/>
            <a:ext cx="5352415" cy="83058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>
              <a:buSzPct val="100000"/>
              <a:defRPr sz="1500"/>
            </a:pPr>
            <a:r>
              <a:rPr lang="en-US" altLang="zh-CN" sz="1800" dirty="0"/>
              <a:t>Two key points:</a:t>
            </a:r>
            <a:endParaRPr lang="zh-CN" sz="1800" dirty="0"/>
          </a:p>
          <a:p>
            <a:pPr marL="577215" lvl="1" indent="-120015">
              <a:buSzPct val="100000"/>
              <a:buChar char="•"/>
              <a:defRPr sz="1500"/>
            </a:pPr>
            <a:r>
              <a:rPr lang="en-US" altLang="zh-CN" sz="1800" dirty="0"/>
              <a:t>make an unbiased estimation</a:t>
            </a:r>
            <a:endParaRPr lang="zh-CN" sz="1800" dirty="0"/>
          </a:p>
          <a:p>
            <a:pPr marL="577215" lvl="1" indent="-120015">
              <a:buSzPct val="100000"/>
              <a:buChar char="•"/>
              <a:defRPr sz="1500"/>
            </a:pPr>
            <a:r>
              <a:rPr lang="en-US" altLang="zh-CN" sz="1800" dirty="0">
                <a:sym typeface="+mn-ea"/>
              </a:rPr>
              <a:t>r</a:t>
            </a:r>
            <a:r>
              <a:rPr lang="zh-CN" sz="1800" dirty="0">
                <a:sym typeface="+mn-ea"/>
              </a:rPr>
              <a:t>educe the variance</a:t>
            </a:r>
            <a:r>
              <a:rPr lang="en-US" altLang="zh-CN" sz="1800" dirty="0">
                <a:sym typeface="+mn-ea"/>
              </a:rPr>
              <a:t> as low as possible</a:t>
            </a:r>
          </a:p>
        </p:txBody>
      </p:sp>
      <p:sp>
        <p:nvSpPr>
          <p:cNvPr id="7" name="正文文字 or 图片 or 表格">
            <a:extLst>
              <a:ext uri="{FF2B5EF4-FFF2-40B4-BE49-F238E27FC236}">
                <a16:creationId xmlns:a16="http://schemas.microsoft.com/office/drawing/2014/main" id="{10C545B9-8AD9-59E3-5DD4-ECD0E029C1D2}"/>
              </a:ext>
            </a:extLst>
          </p:cNvPr>
          <p:cNvSpPr txBox="1"/>
          <p:nvPr/>
        </p:nvSpPr>
        <p:spPr>
          <a:xfrm>
            <a:off x="6579870" y="2204720"/>
            <a:ext cx="4373880" cy="23082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 sz="1500"/>
            </a:lvl1pPr>
          </a:lstStyle>
          <a:p>
            <a:r>
              <a:rPr lang="zh-CN" dirty="0"/>
              <a:t>Since the policy function is a probability distribution in each state, and this distribution is the conditional distribution of the state, any function of the state is independent of the distribution.</a:t>
            </a:r>
          </a:p>
          <a:p>
            <a:endParaRPr lang="zh-CN" dirty="0"/>
          </a:p>
          <a:p>
            <a:r>
              <a:rPr lang="zh-CN" dirty="0"/>
              <a:t>Therefore, combined with the tricks of </a:t>
            </a:r>
            <a:r>
              <a:rPr lang="zh-CN" b="1" dirty="0"/>
              <a:t>logarithmic derivatives</a:t>
            </a:r>
            <a:r>
              <a:rPr lang="zh-CN" dirty="0"/>
              <a:t>, we can prove that, for any time and any state, adding any function of the state to the policy gradient as a bias, the expectation of the policy gradient remains unbiased:</a:t>
            </a:r>
          </a:p>
        </p:txBody>
      </p:sp>
      <p:pic>
        <p:nvPicPr>
          <p:cNvPr id="8" name="Picture 2" descr="my_plot">
            <a:extLst>
              <a:ext uri="{FF2B5EF4-FFF2-40B4-BE49-F238E27FC236}">
                <a16:creationId xmlns:a16="http://schemas.microsoft.com/office/drawing/2014/main" id="{13584F2C-57DB-46AA-9F68-7D7ADDFC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34" y="3473765"/>
            <a:ext cx="3651556" cy="2790110"/>
          </a:xfrm>
          <a:prstGeom prst="rect">
            <a:avLst/>
          </a:prstGeom>
        </p:spPr>
      </p:pic>
      <p:sp>
        <p:nvSpPr>
          <p:cNvPr id="9" name="Down Arrow 3">
            <a:extLst>
              <a:ext uri="{FF2B5EF4-FFF2-40B4-BE49-F238E27FC236}">
                <a16:creationId xmlns:a16="http://schemas.microsoft.com/office/drawing/2014/main" id="{148270B4-8E1D-6980-91CD-4069BE128987}"/>
              </a:ext>
            </a:extLst>
          </p:cNvPr>
          <p:cNvSpPr/>
          <p:nvPr/>
        </p:nvSpPr>
        <p:spPr>
          <a:xfrm>
            <a:off x="1227455" y="4708781"/>
            <a:ext cx="306070" cy="35337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pic>
        <p:nvPicPr>
          <p:cNvPr id="10" name="Picture 5" descr="2.drawio (1)">
            <a:extLst>
              <a:ext uri="{FF2B5EF4-FFF2-40B4-BE49-F238E27FC236}">
                <a16:creationId xmlns:a16="http://schemas.microsoft.com/office/drawing/2014/main" id="{B0E1FA0E-CA03-246E-1206-8B6801A7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770" y="3836450"/>
            <a:ext cx="2575560" cy="994410"/>
          </a:xfrm>
          <a:prstGeom prst="rect">
            <a:avLst/>
          </a:prstGeom>
        </p:spPr>
      </p:pic>
      <p:sp>
        <p:nvSpPr>
          <p:cNvPr id="11" name="Down Arrow 6">
            <a:extLst>
              <a:ext uri="{FF2B5EF4-FFF2-40B4-BE49-F238E27FC236}">
                <a16:creationId xmlns:a16="http://schemas.microsoft.com/office/drawing/2014/main" id="{31894D97-F726-7AE1-182C-C813427ACB5A}"/>
              </a:ext>
            </a:extLst>
          </p:cNvPr>
          <p:cNvSpPr/>
          <p:nvPr/>
        </p:nvSpPr>
        <p:spPr>
          <a:xfrm>
            <a:off x="4262755" y="4708781"/>
            <a:ext cx="306070" cy="35337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pic>
        <p:nvPicPr>
          <p:cNvPr id="12" name="Picture 10" descr="2.drawio">
            <a:extLst>
              <a:ext uri="{FF2B5EF4-FFF2-40B4-BE49-F238E27FC236}">
                <a16:creationId xmlns:a16="http://schemas.microsoft.com/office/drawing/2014/main" id="{0D2B5AE8-17BA-4EE2-A688-F9347032D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5201751"/>
            <a:ext cx="3345180" cy="979805"/>
          </a:xfrm>
          <a:prstGeom prst="rect">
            <a:avLst/>
          </a:prstGeom>
        </p:spPr>
      </p:pic>
      <p:pic>
        <p:nvPicPr>
          <p:cNvPr id="13" name="Picture 12" descr="2.drawio (2)">
            <a:extLst>
              <a:ext uri="{FF2B5EF4-FFF2-40B4-BE49-F238E27FC236}">
                <a16:creationId xmlns:a16="http://schemas.microsoft.com/office/drawing/2014/main" id="{B6EF0851-3D40-8EB9-F092-9151454AC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570" y="4307205"/>
            <a:ext cx="4395470" cy="2228850"/>
          </a:xfrm>
          <a:prstGeom prst="rect">
            <a:avLst/>
          </a:prstGeom>
        </p:spPr>
      </p:pic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9228351B-C0EA-B59C-881A-833AC111867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82</a:t>
            </a:fld>
            <a:endParaRPr lang="en-US" altLang="zh-CN"/>
          </a:p>
        </p:txBody>
      </p:sp>
      <p:sp>
        <p:nvSpPr>
          <p:cNvPr id="15" name="https://github.com/opendilab/PPOxFamily/tree/main/chapter1_overview">
            <a:extLst>
              <a:ext uri="{FF2B5EF4-FFF2-40B4-BE49-F238E27FC236}">
                <a16:creationId xmlns:a16="http://schemas.microsoft.com/office/drawing/2014/main" id="{D3FE766C-262E-046C-530B-EC2DFC0DF583}"/>
              </a:ext>
            </a:extLst>
          </p:cNvPr>
          <p:cNvSpPr txBox="1"/>
          <p:nvPr/>
        </p:nvSpPr>
        <p:spPr>
          <a:xfrm>
            <a:off x="97459" y="6344892"/>
            <a:ext cx="8161958" cy="43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danieltakeshi.github.io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/2017/03/28/going-deeper-into-reinforcement-learning-fundamentals-of-policy-gradients </a:t>
            </a:r>
          </a:p>
          <a:p>
            <a:r>
              <a:rPr sz="1200" dirty="0"/>
              <a:t>https://</a:t>
            </a:r>
            <a:r>
              <a:rPr sz="1200" dirty="0" err="1"/>
              <a:t>github.com</a:t>
            </a:r>
            <a:r>
              <a:rPr sz="1200" dirty="0"/>
              <a:t>/</a:t>
            </a:r>
            <a:r>
              <a:rPr sz="1200" dirty="0" err="1"/>
              <a:t>opendilab</a:t>
            </a:r>
            <a:r>
              <a:rPr sz="1200" dirty="0"/>
              <a:t>/</a:t>
            </a:r>
            <a:r>
              <a:rPr sz="1200" dirty="0" err="1"/>
              <a:t>PPOxFamily</a:t>
            </a:r>
            <a:r>
              <a:rPr sz="1200" dirty="0"/>
              <a:t>/tree/main/chapter1_</a:t>
            </a:r>
            <a:r>
              <a:rPr lang="en-US" sz="1200" dirty="0"/>
              <a:t>overview</a:t>
            </a:r>
            <a:r>
              <a:rPr lang="en-US" altLang="zh-CN" sz="1200" dirty="0"/>
              <a:t>/chapter1_supp_a2c.pdf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55672645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小标题">
            <a:extLst>
              <a:ext uri="{FF2B5EF4-FFF2-40B4-BE49-F238E27FC236}">
                <a16:creationId xmlns:a16="http://schemas.microsoft.com/office/drawing/2014/main" id="{3F0A4F8D-4510-E359-B352-8DD8FA4BA14E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补充阅读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A2C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low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variance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0498ADD-0E6D-3974-C637-955978B5DD4B}"/>
              </a:ext>
            </a:extLst>
          </p:cNvPr>
          <p:cNvGrpSpPr/>
          <p:nvPr/>
        </p:nvGrpSpPr>
        <p:grpSpPr>
          <a:xfrm>
            <a:off x="728028" y="1490177"/>
            <a:ext cx="10735945" cy="5206365"/>
            <a:chOff x="650240" y="1384300"/>
            <a:chExt cx="10735945" cy="5206365"/>
          </a:xfrm>
        </p:grpSpPr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733C94BE-E968-7EA7-1622-0AB00CFC2CCA}"/>
                </a:ext>
              </a:extLst>
            </p:cNvPr>
            <p:cNvSpPr/>
            <p:nvPr/>
          </p:nvSpPr>
          <p:spPr>
            <a:xfrm>
              <a:off x="650240" y="1384300"/>
              <a:ext cx="10735945" cy="4956175"/>
            </a:xfrm>
            <a:prstGeom prst="roundRect">
              <a:avLst>
                <a:gd name="adj" fmla="val 7839"/>
              </a:avLst>
            </a:prstGeom>
            <a:solidFill>
              <a:srgbClr val="FFFFFF"/>
            </a:solidFill>
            <a:ln w="12700">
              <a:miter lim="400000"/>
            </a:ln>
            <a:effectLst>
              <a:outerShdw blurRad="190500" dist="12700" dir="20610638" rotWithShape="0">
                <a:srgbClr val="000000">
                  <a:alpha val="34814"/>
                </a:srgbClr>
              </a:outerShdw>
            </a:effectLst>
          </p:spPr>
          <p:txBody>
            <a:bodyPr lIns="0" tIns="0" rIns="0" bIns="0"/>
            <a:lstStyle/>
            <a:p>
              <a:endParaRPr/>
            </a:p>
          </p:txBody>
        </p:sp>
        <p:sp>
          <p:nvSpPr>
            <p:cNvPr id="16" name="小标题">
              <a:extLst>
                <a:ext uri="{FF2B5EF4-FFF2-40B4-BE49-F238E27FC236}">
                  <a16:creationId xmlns:a16="http://schemas.microsoft.com/office/drawing/2014/main" id="{712797AD-925F-B73A-5011-7F1D8780D95F}"/>
                </a:ext>
              </a:extLst>
            </p:cNvPr>
            <p:cNvSpPr txBox="1"/>
            <p:nvPr/>
          </p:nvSpPr>
          <p:spPr>
            <a:xfrm>
              <a:off x="1086923" y="1602661"/>
              <a:ext cx="3549015" cy="215265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rgbClr val="005493"/>
                  </a:solidFill>
                </a:defRPr>
              </a:lvl1pPr>
            </a:lstStyle>
            <a:p>
              <a:pPr algn="l"/>
              <a:r>
                <a:rPr lang="zh-CN" b="1" dirty="0">
                  <a:solidFill>
                    <a:schemeClr val="tx1"/>
                  </a:solidFill>
                  <a:latin typeface="Arial Bold" panose="020B0604020202020204" charset="0"/>
                  <a:cs typeface="Arial Bold" panose="020B0604020202020204" charset="0"/>
                </a:rPr>
                <a:t>Why state-value function</a:t>
              </a:r>
              <a:r>
                <a:rPr lang="en-US" altLang="zh-CN" b="1" dirty="0">
                  <a:solidFill>
                    <a:schemeClr val="tx1"/>
                  </a:solidFill>
                  <a:latin typeface="Arial Bold" panose="020B0604020202020204" charset="0"/>
                  <a:cs typeface="Arial Bold" panose="020B0604020202020204" charset="0"/>
                </a:rPr>
                <a:t> is</a:t>
              </a:r>
              <a:r>
                <a:rPr lang="zh-CN" b="1" dirty="0">
                  <a:solidFill>
                    <a:schemeClr val="tx1"/>
                  </a:solidFill>
                  <a:latin typeface="Arial Bold" panose="020B0604020202020204" charset="0"/>
                  <a:cs typeface="Arial Bold" panose="020B0604020202020204" charset="0"/>
                </a:rPr>
                <a:t> a good choice</a:t>
              </a:r>
            </a:p>
          </p:txBody>
        </p:sp>
        <p:sp>
          <p:nvSpPr>
            <p:cNvPr id="17" name="正文文字 or 图片 or 表格">
              <a:extLst>
                <a:ext uri="{FF2B5EF4-FFF2-40B4-BE49-F238E27FC236}">
                  <a16:creationId xmlns:a16="http://schemas.microsoft.com/office/drawing/2014/main" id="{4E667500-7812-F69E-9ECC-D68DDE2DC5BA}"/>
                </a:ext>
              </a:extLst>
            </p:cNvPr>
            <p:cNvSpPr txBox="1"/>
            <p:nvPr/>
          </p:nvSpPr>
          <p:spPr>
            <a:xfrm>
              <a:off x="1087120" y="2204720"/>
              <a:ext cx="9971405" cy="4385945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>
              <a:spAutoFit/>
            </a:bodyPr>
            <a:lstStyle>
              <a:lvl1pPr>
                <a:defRPr sz="1500"/>
              </a:lvl1pPr>
            </a:lstStyle>
            <a:p>
              <a:r>
                <a:rPr lang="en-US" altLang="zh-CN" dirty="0"/>
                <a:t>To minimize:</a:t>
              </a:r>
              <a:endParaRPr lang="zh-CN" dirty="0"/>
            </a:p>
            <a:p>
              <a:endParaRPr lang="zh-CN" dirty="0"/>
            </a:p>
            <a:p>
              <a:endParaRPr lang="zh-CN" dirty="0"/>
            </a:p>
            <a:p>
              <a:r>
                <a:rPr lang="zh-CN" dirty="0"/>
                <a:t>Obviously, due to</a:t>
              </a:r>
              <a:r>
                <a:rPr lang="en-US" altLang="zh-CN" dirty="0"/>
                <a:t> </a:t>
              </a:r>
              <a:r>
                <a:rPr lang="zh-CN" dirty="0"/>
                <a:t>unbiasedness, the above second term will </a:t>
              </a:r>
              <a:r>
                <a:rPr lang="zh-CN" b="1" dirty="0"/>
                <a:t>not produce any numerical changes </a:t>
              </a:r>
              <a:r>
                <a:rPr lang="en-US" altLang="zh-CN" dirty="0"/>
                <a:t>for any</a:t>
              </a:r>
              <a:r>
                <a:rPr lang="zh-CN" dirty="0"/>
                <a:t> choice, so </a:t>
              </a:r>
              <a:r>
                <a:rPr lang="en-US" altLang="zh-CN" dirty="0" err="1"/>
                <a:t>i</a:t>
              </a:r>
              <a:r>
                <a:rPr lang="zh-CN" dirty="0"/>
                <a:t>t</a:t>
              </a:r>
              <a:r>
                <a:rPr lang="en-US" altLang="zh-CN" dirty="0"/>
                <a:t> </a:t>
              </a:r>
              <a:r>
                <a:rPr lang="zh-CN" dirty="0"/>
                <a:t>is equivalent to </a:t>
              </a:r>
              <a:r>
                <a:rPr lang="en-US" altLang="zh-CN" dirty="0"/>
                <a:t>only </a:t>
              </a:r>
              <a:r>
                <a:rPr lang="zh-CN" b="1" dirty="0"/>
                <a:t>optimizing the first term</a:t>
              </a:r>
              <a:r>
                <a:rPr lang="en-US" altLang="zh-CN" dirty="0"/>
                <a:t>:</a:t>
              </a:r>
              <a:endParaRPr 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endParaRPr lang="en-US" altLang="zh-CN" dirty="0"/>
            </a:p>
            <a:p>
              <a:r>
                <a:rPr dirty="0"/>
                <a:t>But unfortunately, this optimization objective is not easy to be solved directly, and the selection of the optimal function is different case by case</a:t>
              </a:r>
              <a:r>
                <a:rPr lang="en-US" dirty="0"/>
                <a:t>.</a:t>
              </a:r>
            </a:p>
            <a:p>
              <a:endParaRPr lang="zh-CN" altLang="en-US" dirty="0"/>
            </a:p>
            <a:p>
              <a:r>
                <a:rPr lang="en-US" altLang="zh-CN" dirty="0"/>
                <a:t>To solve it, assuming                            and                           being</a:t>
              </a:r>
              <a:r>
                <a:rPr lang="en-US" altLang="zh-CN" b="1" dirty="0"/>
                <a:t> independent </a:t>
              </a:r>
              <a:r>
                <a:rPr lang="en-US" altLang="zh-CN" dirty="0"/>
                <a:t>in a general case, and assuming that the state and policy also being </a:t>
              </a:r>
              <a:r>
                <a:rPr lang="en-US" altLang="zh-CN" b="1" dirty="0"/>
                <a:t>independent</a:t>
              </a:r>
              <a:r>
                <a:rPr lang="en-US" altLang="zh-CN" dirty="0"/>
                <a:t> </a:t>
              </a:r>
              <a:r>
                <a:rPr lang="en-US" altLang="zh-CN" dirty="0">
                  <a:sym typeface="+mn-ea"/>
                </a:rPr>
                <a:t>at each moment. Thus we have:</a:t>
              </a:r>
              <a:endParaRPr lang="zh-CN" altLang="en-US" dirty="0"/>
            </a:p>
            <a:p>
              <a:endParaRPr lang="zh-CN" altLang="en-US" dirty="0"/>
            </a:p>
            <a:p>
              <a:endParaRPr lang="zh-CN" altLang="en-US" dirty="0"/>
            </a:p>
            <a:p>
              <a:endParaRPr lang="zh-CN" altLang="en-US" dirty="0"/>
            </a:p>
            <a:p>
              <a:endParaRPr lang="zh-CN" altLang="en-US" dirty="0"/>
            </a:p>
            <a:p>
              <a:endParaRPr lang="zh-CN" altLang="en-US" dirty="0"/>
            </a:p>
          </p:txBody>
        </p:sp>
        <p:pic>
          <p:nvPicPr>
            <p:cNvPr id="18" name="Picture 8" descr="2.drawio (5)">
              <a:extLst>
                <a:ext uri="{FF2B5EF4-FFF2-40B4-BE49-F238E27FC236}">
                  <a16:creationId xmlns:a16="http://schemas.microsoft.com/office/drawing/2014/main" id="{03EA4038-4281-EAE4-2E80-446832BC7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3975" y="1942465"/>
              <a:ext cx="3409950" cy="1254760"/>
            </a:xfrm>
            <a:prstGeom prst="rect">
              <a:avLst/>
            </a:prstGeom>
          </p:spPr>
        </p:pic>
        <p:pic>
          <p:nvPicPr>
            <p:cNvPr id="19" name="Picture 9" descr="2.drawio (6)">
              <a:extLst>
                <a:ext uri="{FF2B5EF4-FFF2-40B4-BE49-F238E27FC236}">
                  <a16:creationId xmlns:a16="http://schemas.microsoft.com/office/drawing/2014/main" id="{DFA79C41-ECD2-B73D-AD3E-8A473E0C1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3930" y="3069590"/>
              <a:ext cx="4271010" cy="1288415"/>
            </a:xfrm>
            <a:prstGeom prst="rect">
              <a:avLst/>
            </a:prstGeom>
          </p:spPr>
        </p:pic>
        <p:pic>
          <p:nvPicPr>
            <p:cNvPr id="20" name="Picture 14" descr="3.drawio (3)">
              <a:extLst>
                <a:ext uri="{FF2B5EF4-FFF2-40B4-BE49-F238E27FC236}">
                  <a16:creationId xmlns:a16="http://schemas.microsoft.com/office/drawing/2014/main" id="{1A8EE359-5550-691E-174A-5BA1FFB23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6700" y="4940935"/>
              <a:ext cx="2331085" cy="232410"/>
            </a:xfrm>
            <a:prstGeom prst="rect">
              <a:avLst/>
            </a:prstGeom>
          </p:spPr>
        </p:pic>
        <p:pic>
          <p:nvPicPr>
            <p:cNvPr id="21" name="Picture 15" descr="3.drawio (2)">
              <a:extLst>
                <a:ext uri="{FF2B5EF4-FFF2-40B4-BE49-F238E27FC236}">
                  <a16:creationId xmlns:a16="http://schemas.microsoft.com/office/drawing/2014/main" id="{4FC9E391-F7AB-05C9-5B01-CFD7848EB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8230" y="4725035"/>
              <a:ext cx="2325370" cy="605790"/>
            </a:xfrm>
            <a:prstGeom prst="rect">
              <a:avLst/>
            </a:prstGeom>
          </p:spPr>
        </p:pic>
        <p:pic>
          <p:nvPicPr>
            <p:cNvPr id="22" name="Picture 16" descr="3.drawio (4)">
              <a:extLst>
                <a:ext uri="{FF2B5EF4-FFF2-40B4-BE49-F238E27FC236}">
                  <a16:creationId xmlns:a16="http://schemas.microsoft.com/office/drawing/2014/main" id="{B6BB3BA6-A482-2700-1AD6-A0197715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9785" y="5373370"/>
              <a:ext cx="4761230" cy="592455"/>
            </a:xfrm>
            <a:prstGeom prst="rect">
              <a:avLst/>
            </a:prstGeom>
          </p:spPr>
        </p:pic>
      </p:grp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84DAC6C5-570C-6967-0DB9-C5EFFA2767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83</a:t>
            </a:fld>
            <a:endParaRPr lang="en-US" altLang="zh-CN"/>
          </a:p>
        </p:txBody>
      </p:sp>
      <p:sp>
        <p:nvSpPr>
          <p:cNvPr id="3" name="https://github.com/opendilab/PPOxFamily/tree/main/chapter1_overview">
            <a:extLst>
              <a:ext uri="{FF2B5EF4-FFF2-40B4-BE49-F238E27FC236}">
                <a16:creationId xmlns:a16="http://schemas.microsoft.com/office/drawing/2014/main" id="{9E59E678-3E0A-B31B-E9E4-B4A50CDA6CC3}"/>
              </a:ext>
            </a:extLst>
          </p:cNvPr>
          <p:cNvSpPr txBox="1"/>
          <p:nvPr/>
        </p:nvSpPr>
        <p:spPr>
          <a:xfrm>
            <a:off x="97459" y="6344892"/>
            <a:ext cx="8161958" cy="437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3867" tIns="33867" rIns="33867" bIns="33867" anchor="ctr">
            <a:spAutoFit/>
          </a:bodyPr>
          <a:lstStyle>
            <a:lvl1pPr>
              <a:defRPr>
                <a:solidFill>
                  <a:srgbClr val="929292"/>
                </a:solidFill>
              </a:defRPr>
            </a:lvl1pPr>
          </a:lstStyle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danieltakeshi.github.io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/2017/03/28/going-deeper-into-reinforcement-learning-fundamentals-of-policy-gradients </a:t>
            </a:r>
          </a:p>
          <a:p>
            <a:r>
              <a:rPr sz="1200" dirty="0"/>
              <a:t>https://</a:t>
            </a:r>
            <a:r>
              <a:rPr sz="1200" dirty="0" err="1"/>
              <a:t>github.com</a:t>
            </a:r>
            <a:r>
              <a:rPr sz="1200" dirty="0"/>
              <a:t>/</a:t>
            </a:r>
            <a:r>
              <a:rPr sz="1200" dirty="0" err="1"/>
              <a:t>opendilab</a:t>
            </a:r>
            <a:r>
              <a:rPr sz="1200" dirty="0"/>
              <a:t>/</a:t>
            </a:r>
            <a:r>
              <a:rPr sz="1200" dirty="0" err="1"/>
              <a:t>PPOxFamily</a:t>
            </a:r>
            <a:r>
              <a:rPr sz="1200" dirty="0"/>
              <a:t>/tree/main/chapter1_</a:t>
            </a:r>
            <a:r>
              <a:rPr lang="en-US" sz="1200" dirty="0"/>
              <a:t>overview</a:t>
            </a:r>
            <a:r>
              <a:rPr lang="en-US" altLang="zh-CN" sz="1200" dirty="0"/>
              <a:t>/chapter1_supp_a2c.pdf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51151039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TRPO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PPO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2" name="Picture 3" descr="Screen Shot 2023-05-04 at 6.24.41 PM">
            <a:extLst>
              <a:ext uri="{FF2B5EF4-FFF2-40B4-BE49-F238E27FC236}">
                <a16:creationId xmlns:a16="http://schemas.microsoft.com/office/drawing/2014/main" id="{CD0178B4-8F3B-D8BD-9AB7-EC65F7B61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735" y="1910958"/>
            <a:ext cx="8192531" cy="3428012"/>
          </a:xfrm>
          <a:prstGeom prst="rect">
            <a:avLst/>
          </a:prstGeom>
        </p:spPr>
      </p:pic>
      <p:pic>
        <p:nvPicPr>
          <p:cNvPr id="10" name="Screen Shot 2022-12-06 at 3.45.09 AM.png" descr="Screen Shot 2022-12-06 at 3.45.09 AM.png">
            <a:extLst>
              <a:ext uri="{FF2B5EF4-FFF2-40B4-BE49-F238E27FC236}">
                <a16:creationId xmlns:a16="http://schemas.microsoft.com/office/drawing/2014/main" id="{C1B84E3D-A427-B351-E7B9-EFE55D9D1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06" y="1593281"/>
            <a:ext cx="3278622" cy="2061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creen Shot 2022-12-06 at 3.46.10 AM.png" descr="Screen Shot 2022-12-06 at 3.46.10 AM.png">
            <a:extLst>
              <a:ext uri="{FF2B5EF4-FFF2-40B4-BE49-F238E27FC236}">
                <a16:creationId xmlns:a16="http://schemas.microsoft.com/office/drawing/2014/main" id="{FAAD69A3-623A-4C17-5FF1-8677AAF45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05" y="4221885"/>
            <a:ext cx="3339847" cy="2061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Object 1209">
            <a:extLst>
              <a:ext uri="{FF2B5EF4-FFF2-40B4-BE49-F238E27FC236}">
                <a16:creationId xmlns:a16="http://schemas.microsoft.com/office/drawing/2014/main" id="{962B5D9C-076B-28F1-C5DC-BB8FD6E5C950}"/>
              </a:ext>
            </a:extLst>
          </p:cNvPr>
          <p:cNvSpPr txBox="1"/>
          <p:nvPr/>
        </p:nvSpPr>
        <p:spPr>
          <a:xfrm>
            <a:off x="518922" y="1019800"/>
            <a:ext cx="11488928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 err="1"/>
              <a:t>稳定性</a:t>
            </a:r>
            <a:endParaRPr sz="2000" dirty="0"/>
          </a:p>
        </p:txBody>
      </p:sp>
      <p:sp>
        <p:nvSpPr>
          <p:cNvPr id="13" name="Object 1209">
            <a:extLst>
              <a:ext uri="{FF2B5EF4-FFF2-40B4-BE49-F238E27FC236}">
                <a16:creationId xmlns:a16="http://schemas.microsoft.com/office/drawing/2014/main" id="{EAAEC2E8-20CE-4757-40C4-1F969C269824}"/>
              </a:ext>
            </a:extLst>
          </p:cNvPr>
          <p:cNvSpPr txBox="1"/>
          <p:nvPr/>
        </p:nvSpPr>
        <p:spPr>
          <a:xfrm>
            <a:off x="518922" y="3673848"/>
            <a:ext cx="11488928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2000" dirty="0" err="1"/>
              <a:t>样本</a:t>
            </a:r>
            <a:r>
              <a:rPr sz="2000" dirty="0" err="1"/>
              <a:t>效率</a:t>
            </a:r>
            <a:endParaRPr sz="2000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AFD10CE6-E9BF-D2E2-2D7A-21A70448AFC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84</a:t>
            </a:fld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8EF9F6-3BA0-F342-8A5F-2C4C17A46DDB}"/>
              </a:ext>
            </a:extLst>
          </p:cNvPr>
          <p:cNvSpPr/>
          <p:nvPr/>
        </p:nvSpPr>
        <p:spPr>
          <a:xfrm>
            <a:off x="7420598" y="3790161"/>
            <a:ext cx="957263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" name="Object 1209">
            <a:extLst>
              <a:ext uri="{FF2B5EF4-FFF2-40B4-BE49-F238E27FC236}">
                <a16:creationId xmlns:a16="http://schemas.microsoft.com/office/drawing/2014/main" id="{B7E36A95-55A5-D1FD-4774-1A9E45852F53}"/>
              </a:ext>
            </a:extLst>
          </p:cNvPr>
          <p:cNvSpPr txBox="1"/>
          <p:nvPr/>
        </p:nvSpPr>
        <p:spPr>
          <a:xfrm>
            <a:off x="7446029" y="5215445"/>
            <a:ext cx="2026173" cy="56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just">
              <a:lnSpc>
                <a:spcPts val="5200"/>
              </a:lnSpc>
              <a:defRPr sz="3000" b="1">
                <a:solidFill>
                  <a:srgbClr val="27375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sz="1400" b="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基于信赖域更新的思想</a:t>
            </a:r>
            <a:endParaRPr sz="1400" b="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3216661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9233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Trust Region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Optimization </a:t>
            </a:r>
          </a:p>
          <a:p>
            <a:endParaRPr lang="en-US" altLang="zh-CN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  <a:p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9041184A-4BCE-3DFA-55ED-E8168F7B0E50}"/>
              </a:ext>
            </a:extLst>
          </p:cNvPr>
          <p:cNvSpPr txBox="1"/>
          <p:nvPr/>
        </p:nvSpPr>
        <p:spPr>
          <a:xfrm>
            <a:off x="784653" y="1135996"/>
            <a:ext cx="6280332" cy="61437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63550" indent="-28575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en-US" sz="1600" dirty="0" err="1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问题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:</a:t>
            </a:r>
            <a:r>
              <a:rPr lang="zh-CN" altLang="en-US" sz="1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 如何让策略</a:t>
            </a:r>
            <a:r>
              <a:rPr lang="zh-CN" altLang="en-US" sz="1600" b="1" i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稳定单调</a:t>
            </a:r>
            <a:r>
              <a:rPr lang="zh-CN" altLang="en-US" sz="1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提升</a:t>
            </a:r>
            <a:endParaRPr lang="en-US" altLang="zh-CN" sz="1600" dirty="0">
              <a:solidFill>
                <a:srgbClr val="000000"/>
              </a:solidFill>
              <a:latin typeface="+mj-lt"/>
              <a:ea typeface="+mj-ea"/>
              <a:cs typeface="+mj-cs"/>
              <a:sym typeface="等线"/>
            </a:endParaRPr>
          </a:p>
          <a:p>
            <a:pPr marL="463550" indent="-285750">
              <a:spcBef>
                <a:spcPts val="0"/>
              </a:spcBef>
              <a:buSzPct val="100000"/>
              <a:buFont typeface="Wingdings" pitchFamily="2" charset="2"/>
              <a:buChar char="ü"/>
            </a:pPr>
            <a:r>
              <a:rPr lang="zh-CN" altLang="en-US" sz="1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解决思路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:</a:t>
            </a:r>
            <a:r>
              <a:rPr lang="zh-CN" altLang="en-US" sz="1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 可靠的方向</a:t>
            </a:r>
            <a:r>
              <a:rPr lang="en-US" altLang="zh-CN" sz="1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+</a:t>
            </a:r>
            <a:r>
              <a:rPr lang="zh-CN" altLang="en-US" sz="1600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等线"/>
              </a:rPr>
              <a:t>合适的步长 </a:t>
            </a:r>
            <a:r>
              <a:rPr lang="zh-CN" altLang="en-US" sz="1600" i="1" dirty="0">
                <a:solidFill>
                  <a:srgbClr val="FF0000"/>
                </a:solidFill>
                <a:latin typeface="+mj-lt"/>
                <a:ea typeface="+mj-ea"/>
                <a:cs typeface="+mj-cs"/>
                <a:sym typeface="等线"/>
              </a:rPr>
              <a:t>缺一不可</a:t>
            </a:r>
            <a:endParaRPr lang="en-US" sz="1600" i="1" dirty="0">
              <a:solidFill>
                <a:srgbClr val="FF0000"/>
              </a:solidFill>
              <a:latin typeface="+mj-lt"/>
              <a:ea typeface="+mj-ea"/>
              <a:cs typeface="+mj-cs"/>
              <a:sym typeface="等线"/>
            </a:endParaRPr>
          </a:p>
        </p:txBody>
      </p:sp>
      <p:pic>
        <p:nvPicPr>
          <p:cNvPr id="8" name="Picture 1" descr="Screen Shot 2023-05-03 at 10.03.52 PM">
            <a:extLst>
              <a:ext uri="{FF2B5EF4-FFF2-40B4-BE49-F238E27FC236}">
                <a16:creationId xmlns:a16="http://schemas.microsoft.com/office/drawing/2014/main" id="{A7C10FD7-F94F-91E0-DDC1-2F2FCED4CA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930"/>
          <a:stretch>
            <a:fillRect/>
          </a:stretch>
        </p:blipFill>
        <p:spPr>
          <a:xfrm>
            <a:off x="149304" y="1998457"/>
            <a:ext cx="8498840" cy="331411"/>
          </a:xfrm>
          <a:prstGeom prst="rect">
            <a:avLst/>
          </a:prstGeom>
        </p:spPr>
      </p:pic>
      <p:pic>
        <p:nvPicPr>
          <p:cNvPr id="15" name="图片 14" descr="围栏里的长颈鹿&#10;&#10;低可信度描述已自动生成">
            <a:extLst>
              <a:ext uri="{FF2B5EF4-FFF2-40B4-BE49-F238E27FC236}">
                <a16:creationId xmlns:a16="http://schemas.microsoft.com/office/drawing/2014/main" id="{0F82A484-6221-0637-31EB-0015D6889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17" y="2392155"/>
            <a:ext cx="3818287" cy="3983674"/>
          </a:xfrm>
          <a:prstGeom prst="rect">
            <a:avLst/>
          </a:prstGeom>
        </p:spPr>
      </p:pic>
      <p:pic>
        <p:nvPicPr>
          <p:cNvPr id="16" name="图片 15" descr="图片包含 户外, 建筑, 污渍, 公园&#10;&#10;描述已自动生成">
            <a:extLst>
              <a:ext uri="{FF2B5EF4-FFF2-40B4-BE49-F238E27FC236}">
                <a16:creationId xmlns:a16="http://schemas.microsoft.com/office/drawing/2014/main" id="{BC78746B-6E46-2879-31AD-86C741324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526" y="2392155"/>
            <a:ext cx="3818287" cy="398367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5C5D2E-317E-26D5-F0D6-174F5AE50F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85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F307EA-844B-BC64-17A9-F57004FB7801}"/>
              </a:ext>
            </a:extLst>
          </p:cNvPr>
          <p:cNvSpPr txBox="1"/>
          <p:nvPr/>
        </p:nvSpPr>
        <p:spPr>
          <a:xfrm>
            <a:off x="1218855" y="6459832"/>
            <a:ext cx="10678929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65000"/>
                  </a:schemeClr>
                </a:solidFill>
              </a:rPr>
              <a:t>Schulman, John</a:t>
            </a:r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</a:rPr>
              <a:t>, et al. "Trust region policy optimization." International conference on machine learning. PMLR, 2015.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5F7B9C-37F3-671D-345B-B7F4F2C75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173" y="3440003"/>
            <a:ext cx="2529317" cy="7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8315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TRPO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652DC0-ACAA-2C27-EFF8-2CF484553537}"/>
              </a:ext>
            </a:extLst>
          </p:cNvPr>
          <p:cNvGrpSpPr/>
          <p:nvPr/>
        </p:nvGrpSpPr>
        <p:grpSpPr>
          <a:xfrm>
            <a:off x="4003019" y="1906074"/>
            <a:ext cx="6978827" cy="4640218"/>
            <a:chOff x="4336516" y="1882203"/>
            <a:chExt cx="6978827" cy="4640218"/>
          </a:xfrm>
        </p:grpSpPr>
        <p:pic>
          <p:nvPicPr>
            <p:cNvPr id="6" name="Picture 1" descr="Screen Shot 2023-05-03 at 10.18.34 PM">
              <a:extLst>
                <a:ext uri="{FF2B5EF4-FFF2-40B4-BE49-F238E27FC236}">
                  <a16:creationId xmlns:a16="http://schemas.microsoft.com/office/drawing/2014/main" id="{253F69EA-8D10-0B14-B847-CF359731D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443" y="2689561"/>
              <a:ext cx="6885900" cy="3832860"/>
            </a:xfrm>
            <a:prstGeom prst="rect">
              <a:avLst/>
            </a:prstGeom>
          </p:spPr>
        </p:pic>
        <p:pic>
          <p:nvPicPr>
            <p:cNvPr id="11" name="Picture 2" descr="Screen Shot 2023-05-03 at 10.18.57 PM">
              <a:extLst>
                <a:ext uri="{FF2B5EF4-FFF2-40B4-BE49-F238E27FC236}">
                  <a16:creationId xmlns:a16="http://schemas.microsoft.com/office/drawing/2014/main" id="{4C54E83D-9DC2-78F0-4B33-BBDDE7692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6516" y="1882203"/>
              <a:ext cx="4358650" cy="79972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48E2F6E-25A2-61A1-2805-A7B6E0D63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26" y="988174"/>
            <a:ext cx="2477186" cy="8427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0C8002-60DE-B811-AC57-1331CC43F0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86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0FC0D7-B2F3-D8C4-4BC8-44C0335B019A}"/>
              </a:ext>
            </a:extLst>
          </p:cNvPr>
          <p:cNvSpPr txBox="1"/>
          <p:nvPr/>
        </p:nvSpPr>
        <p:spPr>
          <a:xfrm>
            <a:off x="128319" y="1221821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sz="1800" b="1" dirty="0"/>
              <a:t>1.</a:t>
            </a:r>
            <a:r>
              <a:rPr lang="zh-CN" altLang="en-US" sz="1800" b="1" dirty="0"/>
              <a:t>新旧策略 </a:t>
            </a:r>
            <a:r>
              <a:rPr lang="en-US" altLang="zh-CN" sz="1800" b="1" dirty="0"/>
              <a:t>performance </a:t>
            </a:r>
            <a:r>
              <a:rPr lang="zh-CN" altLang="en-US" sz="1800" b="1" dirty="0"/>
              <a:t>之间的定量关系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A85197-D3C7-8F62-986D-870341693AC9}"/>
                  </a:ext>
                </a:extLst>
              </p:cNvPr>
              <p:cNvSpPr txBox="1"/>
              <p:nvPr/>
            </p:nvSpPr>
            <p:spPr>
              <a:xfrm>
                <a:off x="1490990" y="1981243"/>
                <a:ext cx="1123001" cy="646331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rgbClr val="00B050"/>
                    </a:solidFill>
                  </a:rPr>
                  <a:t>新策略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8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en-US" altLang="zh-CN" sz="1800" dirty="0">
                  <a:solidFill>
                    <a:srgbClr val="00B050"/>
                  </a:solidFill>
                </a:endParaRPr>
              </a:p>
              <a:p>
                <a:r>
                  <a:rPr lang="zh-CN" altLang="en-US" sz="1800" dirty="0">
                    <a:solidFill>
                      <a:srgbClr val="0070C0"/>
                    </a:solidFill>
                  </a:rPr>
                  <a:t>旧策略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1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A85197-D3C7-8F62-986D-870341693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990" y="1981243"/>
                <a:ext cx="1123001" cy="646331"/>
              </a:xfrm>
              <a:prstGeom prst="rect">
                <a:avLst/>
              </a:prstGeom>
              <a:blipFill>
                <a:blip r:embed="rId6"/>
                <a:stretch>
                  <a:fillRect l="-4444" t="-1887" b="-13208"/>
                </a:stretch>
              </a:blipFill>
              <a:ln w="12700" cap="flat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DEA0520E-B53A-3A0B-B25F-269B56D3B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56" y="2845133"/>
            <a:ext cx="309878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15420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TRPO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652DC0-ACAA-2C27-EFF8-2CF484553537}"/>
              </a:ext>
            </a:extLst>
          </p:cNvPr>
          <p:cNvGrpSpPr/>
          <p:nvPr/>
        </p:nvGrpSpPr>
        <p:grpSpPr>
          <a:xfrm>
            <a:off x="4003019" y="1906074"/>
            <a:ext cx="6978827" cy="4640218"/>
            <a:chOff x="4336516" y="1882203"/>
            <a:chExt cx="6978827" cy="4640218"/>
          </a:xfrm>
        </p:grpSpPr>
        <p:pic>
          <p:nvPicPr>
            <p:cNvPr id="6" name="Picture 1" descr="Screen Shot 2023-05-03 at 10.18.34 PM">
              <a:extLst>
                <a:ext uri="{FF2B5EF4-FFF2-40B4-BE49-F238E27FC236}">
                  <a16:creationId xmlns:a16="http://schemas.microsoft.com/office/drawing/2014/main" id="{253F69EA-8D10-0B14-B847-CF359731D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443" y="2689561"/>
              <a:ext cx="6885900" cy="3832860"/>
            </a:xfrm>
            <a:prstGeom prst="rect">
              <a:avLst/>
            </a:prstGeom>
          </p:spPr>
        </p:pic>
        <p:pic>
          <p:nvPicPr>
            <p:cNvPr id="11" name="Picture 2" descr="Screen Shot 2023-05-03 at 10.18.57 PM">
              <a:extLst>
                <a:ext uri="{FF2B5EF4-FFF2-40B4-BE49-F238E27FC236}">
                  <a16:creationId xmlns:a16="http://schemas.microsoft.com/office/drawing/2014/main" id="{4C54E83D-9DC2-78F0-4B33-BBDDE7692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6516" y="1882203"/>
              <a:ext cx="4358650" cy="79972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748E2F6E-25A2-61A1-2805-A7B6E0D63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26" y="988174"/>
            <a:ext cx="2477186" cy="84275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0C8002-60DE-B811-AC57-1331CC43F0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87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0FC0D7-B2F3-D8C4-4BC8-44C0335B019A}"/>
              </a:ext>
            </a:extLst>
          </p:cNvPr>
          <p:cNvSpPr txBox="1"/>
          <p:nvPr/>
        </p:nvSpPr>
        <p:spPr>
          <a:xfrm>
            <a:off x="310954" y="1254527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sz="1800" b="1" dirty="0"/>
              <a:t>1.</a:t>
            </a:r>
            <a:r>
              <a:rPr lang="zh-CN" altLang="en-US" sz="1800" b="1" dirty="0"/>
              <a:t>新旧策略 </a:t>
            </a:r>
            <a:r>
              <a:rPr lang="en-US" altLang="zh-CN" sz="1800" b="1" dirty="0"/>
              <a:t>performance </a:t>
            </a:r>
            <a:r>
              <a:rPr lang="zh-CN" altLang="en-US" sz="1800" b="1" dirty="0"/>
              <a:t>之间的定量关系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A85197-D3C7-8F62-986D-870341693AC9}"/>
                  </a:ext>
                </a:extLst>
              </p:cNvPr>
              <p:cNvSpPr txBox="1"/>
              <p:nvPr/>
            </p:nvSpPr>
            <p:spPr>
              <a:xfrm>
                <a:off x="1615272" y="2024800"/>
                <a:ext cx="1147806" cy="646331"/>
              </a:xfrm>
              <a:prstGeom prst="rect">
                <a:avLst/>
              </a:prstGeom>
              <a:noFill/>
              <a:ln w="12700" cap="flat">
                <a:solidFill>
                  <a:schemeClr val="tx1"/>
                </a:solidFill>
                <a:miter lim="400000"/>
              </a:ln>
              <a:effectLst/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rgbClr val="00B050"/>
                    </a:solidFill>
                  </a:rPr>
                  <a:t>新策略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18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endParaRPr lang="en-US" altLang="zh-CN" sz="1800" dirty="0">
                  <a:solidFill>
                    <a:srgbClr val="00B050"/>
                  </a:solidFill>
                </a:endParaRPr>
              </a:p>
              <a:p>
                <a:r>
                  <a:rPr lang="zh-CN" altLang="en-US" sz="1800" dirty="0">
                    <a:solidFill>
                      <a:srgbClr val="0070C0"/>
                    </a:solidFill>
                  </a:rPr>
                  <a:t>旧策略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zh-CN" sz="1800" b="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CA85197-D3C7-8F62-986D-870341693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272" y="2024800"/>
                <a:ext cx="1147806" cy="646331"/>
              </a:xfrm>
              <a:prstGeom prst="rect">
                <a:avLst/>
              </a:prstGeom>
              <a:blipFill>
                <a:blip r:embed="rId6"/>
                <a:stretch>
                  <a:fillRect l="-3261" t="-1887" b="-13208"/>
                </a:stretch>
              </a:blipFill>
              <a:ln w="12700" cap="flat">
                <a:solidFill>
                  <a:schemeClr val="tx1"/>
                </a:solidFill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DEA0520E-B53A-3A0B-B25F-269B56D3B5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56" y="2845133"/>
            <a:ext cx="3098785" cy="369332"/>
          </a:xfrm>
          <a:prstGeom prst="rect">
            <a:avLst/>
          </a:prstGeom>
        </p:spPr>
      </p:pic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F803F5C7-796B-137A-D918-9571886EB9DC}"/>
              </a:ext>
            </a:extLst>
          </p:cNvPr>
          <p:cNvCxnSpPr/>
          <p:nvPr/>
        </p:nvCxnSpPr>
        <p:spPr>
          <a:xfrm>
            <a:off x="5802331" y="2573431"/>
            <a:ext cx="827285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36068121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TRPO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3" name="灯片编号占位符 7">
            <a:extLst>
              <a:ext uri="{FF2B5EF4-FFF2-40B4-BE49-F238E27FC236}">
                <a16:creationId xmlns:a16="http://schemas.microsoft.com/office/drawing/2014/main" id="{8DBB0AD2-DD90-CD5A-D44A-0C89B118A56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algn="r"/>
            <a:fld id="{00000000-1234-1234-1234-123412341234}" type="slidenum">
              <a:rPr lang="en-US" altLang="zh-CN" smtClean="0"/>
              <a:pPr algn="r"/>
              <a:t>88</a:t>
            </a:fld>
            <a:endParaRPr lang="zh-CN"/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B2E59840-5080-AF59-175B-ABD4A83797A9}"/>
              </a:ext>
            </a:extLst>
          </p:cNvPr>
          <p:cNvSpPr txBox="1"/>
          <p:nvPr/>
        </p:nvSpPr>
        <p:spPr>
          <a:xfrm>
            <a:off x="1331393" y="1356701"/>
            <a:ext cx="10456852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ü"/>
            </a:pP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2.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基于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信赖域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(trust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region)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sz="2000" dirty="0" err="1">
                <a:latin typeface="+mj-ea"/>
                <a:ea typeface="+mj-ea"/>
                <a:cs typeface="Arial Bold" panose="020B0604020202020204" charset="0"/>
              </a:rPr>
              <a:t>使用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替代</a:t>
            </a:r>
            <a:r>
              <a:rPr lang="en-US" sz="2000" b="1" dirty="0" err="1">
                <a:latin typeface="+mj-ea"/>
                <a:ea typeface="+mj-ea"/>
                <a:cs typeface="Arial Bold" panose="020B0604020202020204" charset="0"/>
              </a:rPr>
              <a:t>函数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(surrogate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function)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来简化原始目标</a:t>
            </a:r>
            <a:endParaRPr lang="en-US" sz="2000" dirty="0">
              <a:latin typeface="+mj-ea"/>
              <a:ea typeface="+mj-ea"/>
              <a:cs typeface="Arial Bold" panose="020B0604020202020204" charset="0"/>
            </a:endParaRPr>
          </a:p>
        </p:txBody>
      </p:sp>
      <p:pic>
        <p:nvPicPr>
          <p:cNvPr id="8" name="Picture 1" descr="Screen Shot 2023-05-03 at 10.26.42 PM">
            <a:extLst>
              <a:ext uri="{FF2B5EF4-FFF2-40B4-BE49-F238E27FC236}">
                <a16:creationId xmlns:a16="http://schemas.microsoft.com/office/drawing/2014/main" id="{2A30BE45-97B6-2F0E-2CDB-DE39B885C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315"/>
          <a:stretch/>
        </p:blipFill>
        <p:spPr>
          <a:xfrm>
            <a:off x="2690076" y="3815808"/>
            <a:ext cx="7294880" cy="8800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95631F-5E12-42E0-AA70-1FA13CFC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492" y="109916"/>
            <a:ext cx="2477186" cy="842754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C19B6-1973-8819-B4DC-00EA55CA0B9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88</a:t>
            </a:fld>
            <a:endParaRPr lang="en-US" altLang="zh-CN"/>
          </a:p>
        </p:txBody>
      </p:sp>
      <p:pic>
        <p:nvPicPr>
          <p:cNvPr id="10" name="Picture 2" descr="Screen Shot 2023-05-03 at 10.18.57 PM">
            <a:extLst>
              <a:ext uri="{FF2B5EF4-FFF2-40B4-BE49-F238E27FC236}">
                <a16:creationId xmlns:a16="http://schemas.microsoft.com/office/drawing/2014/main" id="{5B2E65F9-0C18-D01F-4F77-1C5E63452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21" y="1961716"/>
            <a:ext cx="5283653" cy="969439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41CBB467-D913-0BD6-D58F-66B9F1A79A2E}"/>
              </a:ext>
            </a:extLst>
          </p:cNvPr>
          <p:cNvCxnSpPr/>
          <p:nvPr/>
        </p:nvCxnSpPr>
        <p:spPr>
          <a:xfrm>
            <a:off x="5510231" y="2751231"/>
            <a:ext cx="827285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FE15681-0289-07E9-7B5E-4F8F5DCABE5C}"/>
              </a:ext>
            </a:extLst>
          </p:cNvPr>
          <p:cNvCxnSpPr>
            <a:cxnSpLocks/>
          </p:cNvCxnSpPr>
          <p:nvPr/>
        </p:nvCxnSpPr>
        <p:spPr>
          <a:xfrm>
            <a:off x="6881831" y="2733862"/>
            <a:ext cx="331769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ED475754-2398-9CB5-52F2-555762E82DCC}"/>
              </a:ext>
            </a:extLst>
          </p:cNvPr>
          <p:cNvCxnSpPr/>
          <p:nvPr/>
        </p:nvCxnSpPr>
        <p:spPr>
          <a:xfrm>
            <a:off x="4529389" y="4364131"/>
            <a:ext cx="827285" cy="0"/>
          </a:xfrm>
          <a:prstGeom prst="line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8" name="曲线连接符 17">
            <a:extLst>
              <a:ext uri="{FF2B5EF4-FFF2-40B4-BE49-F238E27FC236}">
                <a16:creationId xmlns:a16="http://schemas.microsoft.com/office/drawing/2014/main" id="{E72EBD70-1447-AE99-81B3-0A344D491DEC}"/>
              </a:ext>
            </a:extLst>
          </p:cNvPr>
          <p:cNvCxnSpPr/>
          <p:nvPr/>
        </p:nvCxnSpPr>
        <p:spPr>
          <a:xfrm rot="10800000" flipV="1">
            <a:off x="5054601" y="3048000"/>
            <a:ext cx="869273" cy="767808"/>
          </a:xfrm>
          <a:prstGeom prst="curvedConnector3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6D4DA1CC-6A1A-7FE7-CD1E-2DA7DB7A8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689" y="5731460"/>
            <a:ext cx="6527800" cy="698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FF44421-BC2A-DA13-3F24-D04108D2DC6D}"/>
              </a:ext>
            </a:extLst>
          </p:cNvPr>
          <p:cNvSpPr txBox="1"/>
          <p:nvPr/>
        </p:nvSpPr>
        <p:spPr>
          <a:xfrm>
            <a:off x="1799172" y="5894745"/>
            <a:ext cx="268809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F2329"/>
                </a:solidFill>
                <a:latin typeface="Helvetica" pitchFamily="2" charset="0"/>
              </a:rPr>
              <a:t>状态</a:t>
            </a:r>
            <a:r>
              <a:rPr lang="zh-CN" altLang="en-US" dirty="0">
                <a:solidFill>
                  <a:srgbClr val="1F2329"/>
                </a:solidFill>
                <a:effectLst/>
                <a:latin typeface="Helvetica" pitchFamily="2" charset="0"/>
              </a:rPr>
              <a:t>累积分布函数</a:t>
            </a:r>
          </a:p>
        </p:txBody>
      </p:sp>
    </p:spTree>
    <p:extLst>
      <p:ext uri="{BB962C8B-B14F-4D97-AF65-F5344CB8AC3E}">
        <p14:creationId xmlns:p14="http://schemas.microsoft.com/office/powerpoint/2010/main" val="1217684117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TRPO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8" name="Picture 1" descr="Screen Shot 2023-05-03 at 10.26.42 PM">
            <a:extLst>
              <a:ext uri="{FF2B5EF4-FFF2-40B4-BE49-F238E27FC236}">
                <a16:creationId xmlns:a16="http://schemas.microsoft.com/office/drawing/2014/main" id="{2A30BE45-97B6-2F0E-2CDB-DE39B885C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33"/>
          <a:stretch/>
        </p:blipFill>
        <p:spPr>
          <a:xfrm>
            <a:off x="2910880" y="2023415"/>
            <a:ext cx="7294880" cy="845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7166E4-ECA7-AF18-C1A1-F79E2260FE5C}"/>
              </a:ext>
            </a:extLst>
          </p:cNvPr>
          <p:cNvSpPr/>
          <p:nvPr/>
        </p:nvSpPr>
        <p:spPr>
          <a:xfrm>
            <a:off x="4801277" y="1951773"/>
            <a:ext cx="717747" cy="670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" name="Google Shape;98;p2">
            <a:extLst>
              <a:ext uri="{FF2B5EF4-FFF2-40B4-BE49-F238E27FC236}">
                <a16:creationId xmlns:a16="http://schemas.microsoft.com/office/drawing/2014/main" id="{127A497C-7BA8-66EF-07BB-BA4121FC186F}"/>
              </a:ext>
            </a:extLst>
          </p:cNvPr>
          <p:cNvSpPr txBox="1"/>
          <p:nvPr/>
        </p:nvSpPr>
        <p:spPr>
          <a:xfrm>
            <a:off x="2448560" y="3087867"/>
            <a:ext cx="7294880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sz="2000" dirty="0" err="1">
                <a:latin typeface="+mj-ea"/>
                <a:ea typeface="+mj-ea"/>
                <a:cs typeface="Arial Bold" panose="020B0604020202020204" charset="0"/>
              </a:rPr>
              <a:t>新策略是我们想求解的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，目前</a:t>
            </a: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  <a:cs typeface="Arial Bold" panose="020B0604020202020204" charset="0"/>
              </a:rPr>
              <a:t>不知道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它对应的状态分布！</a:t>
            </a:r>
            <a:endParaRPr lang="en-US" sz="2000" dirty="0">
              <a:latin typeface="+mj-ea"/>
              <a:ea typeface="+mj-ea"/>
              <a:cs typeface="Arial Bold" panose="020B060402020202020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C7684-3594-EFE5-AF9A-033839653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492" y="109916"/>
            <a:ext cx="2477186" cy="842754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44232F9-903A-3AC2-4475-D618CE631E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89</a:t>
            </a:fld>
            <a:endParaRPr lang="en-US" altLang="zh-CN"/>
          </a:p>
        </p:txBody>
      </p:sp>
      <p:sp>
        <p:nvSpPr>
          <p:cNvPr id="12" name="Google Shape;98;p2">
            <a:extLst>
              <a:ext uri="{FF2B5EF4-FFF2-40B4-BE49-F238E27FC236}">
                <a16:creationId xmlns:a16="http://schemas.microsoft.com/office/drawing/2014/main" id="{2F4D6A95-DF63-8370-E179-D776A6A7B3CE}"/>
              </a:ext>
            </a:extLst>
          </p:cNvPr>
          <p:cNvSpPr txBox="1"/>
          <p:nvPr/>
        </p:nvSpPr>
        <p:spPr>
          <a:xfrm>
            <a:off x="1331393" y="1356701"/>
            <a:ext cx="10456852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ü"/>
            </a:pP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2.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基于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信赖域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(trust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region)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 err="1">
                <a:latin typeface="+mj-ea"/>
                <a:ea typeface="+mj-ea"/>
                <a:cs typeface="Arial Bold" panose="020B0604020202020204" charset="0"/>
              </a:rPr>
              <a:t>使用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替代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函数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(surrogate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function)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来简化原始目标</a:t>
            </a:r>
            <a:endParaRPr lang="en-US" altLang="zh-CN" sz="2000" dirty="0">
              <a:latin typeface="+mj-ea"/>
              <a:ea typeface="+mj-ea"/>
              <a:cs typeface="Arial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782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84406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简介：</a:t>
            </a:r>
            <a:r>
              <a:rPr lang="zh-CN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深度强化学习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Microsoft YaHei"/>
              </a:rPr>
              <a:t>定义</a:t>
            </a:r>
            <a:endParaRPr lang="zh-CN" altLang="en-US" sz="2000" dirty="0">
              <a:effectLst/>
              <a:latin typeface="Helvetica" pitchFamily="2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DA1599-9322-95D8-B349-C0AE38CCD22A}"/>
              </a:ext>
            </a:extLst>
          </p:cNvPr>
          <p:cNvSpPr txBox="1"/>
          <p:nvPr/>
        </p:nvSpPr>
        <p:spPr>
          <a:xfrm>
            <a:off x="624686" y="1458596"/>
            <a:ext cx="10942627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marL="285750" lvl="4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9"/>
              </a:solidFill>
              <a:latin typeface="Helvetica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9"/>
              </a:solidFill>
              <a:effectLst/>
              <a:latin typeface="Helvetica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9"/>
              </a:solidFill>
              <a:effectLst/>
              <a:latin typeface="Helvetica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9"/>
              </a:solidFill>
              <a:latin typeface="Helvetica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9"/>
              </a:solidFill>
              <a:effectLst/>
              <a:latin typeface="Helvetica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1F2329"/>
              </a:solidFill>
              <a:latin typeface="Helvetica" pitchFamily="2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1F2329"/>
              </a:solidFill>
              <a:effectLst/>
              <a:latin typeface="Helvetica" pitchFamily="2" charset="0"/>
            </a:endParaRPr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B98C3674-FE8D-BA68-7471-1EFA423AA4EB}"/>
              </a:ext>
            </a:extLst>
          </p:cNvPr>
          <p:cNvSpPr txBox="1">
            <a:spLocks/>
          </p:cNvSpPr>
          <p:nvPr/>
        </p:nvSpPr>
        <p:spPr>
          <a:xfrm>
            <a:off x="760387" y="1191777"/>
            <a:ext cx="11075090" cy="509091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F2329"/>
                </a:solidFill>
                <a:latin typeface="Helvetica" pitchFamily="2" charset="0"/>
              </a:rPr>
              <a:t>强化学习 </a:t>
            </a:r>
            <a:r>
              <a:rPr lang="en-US" altLang="zh-CN" sz="1600" dirty="0">
                <a:solidFill>
                  <a:srgbClr val="1F2329"/>
                </a:solidFill>
                <a:latin typeface="Helvetica" pitchFamily="2" charset="0"/>
              </a:rPr>
              <a:t>(RL):</a:t>
            </a:r>
            <a:r>
              <a:rPr lang="zh-CN" altLang="en-US" sz="1600" dirty="0">
                <a:solidFill>
                  <a:srgbClr val="1F2329"/>
                </a:solidFill>
                <a:latin typeface="Helvetica" pitchFamily="2" charset="0"/>
              </a:rPr>
              <a:t> 一种研究</a:t>
            </a:r>
            <a:r>
              <a:rPr lang="zh-CN" altLang="en-US" sz="1600" b="1" dirty="0">
                <a:solidFill>
                  <a:srgbClr val="1F2329"/>
                </a:solidFill>
                <a:latin typeface="Helvetica" pitchFamily="2" charset="0"/>
              </a:rPr>
              <a:t>如何从试错</a:t>
            </a:r>
            <a:r>
              <a:rPr lang="en-US" altLang="zh-CN" sz="1600" b="1" dirty="0">
                <a:solidFill>
                  <a:srgbClr val="1F2329"/>
                </a:solidFill>
                <a:latin typeface="Helvetica" pitchFamily="2" charset="0"/>
              </a:rPr>
              <a:t>(</a:t>
            </a:r>
            <a:r>
              <a:rPr lang="zh-CN" altLang="en-US" sz="1600" b="1" dirty="0">
                <a:solidFill>
                  <a:srgbClr val="1F2329"/>
                </a:solidFill>
                <a:latin typeface="Helvetica" pitchFamily="2" charset="0"/>
              </a:rPr>
              <a:t>反馈</a:t>
            </a:r>
            <a:r>
              <a:rPr lang="en-US" altLang="zh-CN" sz="1600" b="1" dirty="0">
                <a:solidFill>
                  <a:srgbClr val="1F2329"/>
                </a:solidFill>
                <a:latin typeface="Helvetica" pitchFamily="2" charset="0"/>
              </a:rPr>
              <a:t>)</a:t>
            </a:r>
            <a:r>
              <a:rPr lang="zh-CN" altLang="en-US" sz="1600" b="1" dirty="0">
                <a:solidFill>
                  <a:srgbClr val="1F2329"/>
                </a:solidFill>
                <a:latin typeface="Helvetica" pitchFamily="2" charset="0"/>
              </a:rPr>
              <a:t>中学习最优策略</a:t>
            </a:r>
            <a:r>
              <a:rPr lang="zh-CN" altLang="en-US" sz="1600" dirty="0">
                <a:solidFill>
                  <a:srgbClr val="1F2329"/>
                </a:solidFill>
                <a:latin typeface="Helvetica" pitchFamily="2" charset="0"/>
              </a:rPr>
              <a:t>的计算方法</a:t>
            </a:r>
            <a:r>
              <a:rPr lang="zh-CN" altLang="en-US" sz="1600" dirty="0">
                <a:solidFill>
                  <a:srgbClr val="1F2329"/>
                </a:solidFill>
                <a:effectLst/>
                <a:latin typeface="Helvetica" pitchFamily="2" charset="0"/>
              </a:rPr>
              <a:t>。  </a:t>
            </a:r>
            <a:r>
              <a:rPr lang="zh-CN" altLang="en-US" sz="1600" i="1" dirty="0">
                <a:solidFill>
                  <a:srgbClr val="1F2329"/>
                </a:solidFill>
                <a:effectLst/>
                <a:latin typeface="Helvetica" pitchFamily="2" charset="0"/>
              </a:rPr>
              <a:t>一种用于决策的通用框架</a:t>
            </a:r>
            <a:endParaRPr lang="en-US" altLang="zh-CN" sz="1600" i="1" dirty="0">
              <a:solidFill>
                <a:srgbClr val="1F2329"/>
              </a:solidFill>
              <a:latin typeface="Helvetica" pitchFamily="2" charset="0"/>
            </a:endParaRPr>
          </a:p>
          <a:p>
            <a:pPr marL="742950" lvl="5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F2329"/>
                </a:solidFill>
                <a:latin typeface="Helvetica" pitchFamily="2" charset="0"/>
              </a:rPr>
              <a:t>核心在于需要从反馈中学习，利用和探索的平衡</a:t>
            </a:r>
            <a:endParaRPr lang="en-US" altLang="zh-CN" sz="1600" dirty="0">
              <a:solidFill>
                <a:srgbClr val="1F2329"/>
              </a:solidFill>
              <a:latin typeface="Helvetica" pitchFamily="2" charset="0"/>
            </a:endParaRPr>
          </a:p>
          <a:p>
            <a:pPr lvl="2"/>
            <a:r>
              <a:rPr lang="zh-CN" altLang="en-US" sz="1600" dirty="0">
                <a:solidFill>
                  <a:srgbClr val="0070C0"/>
                </a:solidFill>
                <a:latin typeface="Helvetica" pitchFamily="2" charset="0"/>
              </a:rPr>
              <a:t>（利用</a:t>
            </a:r>
            <a:r>
              <a:rPr lang="zh-CN" altLang="en-US" sz="1600" dirty="0">
                <a:solidFill>
                  <a:srgbClr val="1F2329"/>
                </a:solidFill>
                <a:latin typeface="Helvetica" pitchFamily="2" charset="0"/>
              </a:rPr>
              <a:t>）是根据已有数据挖掘出知识内涵，例如对迷宫中已知部分进行分析。</a:t>
            </a:r>
            <a:endParaRPr lang="en-US" altLang="zh-CN" sz="1600" dirty="0">
              <a:solidFill>
                <a:srgbClr val="1F2329"/>
              </a:solidFill>
              <a:latin typeface="Helvetica" pitchFamily="2" charset="0"/>
            </a:endParaRPr>
          </a:p>
          <a:p>
            <a:pPr lvl="2"/>
            <a:r>
              <a:rPr lang="zh-CN" altLang="en-US" sz="1600" dirty="0">
                <a:solidFill>
                  <a:srgbClr val="1F2329"/>
                </a:solidFill>
                <a:latin typeface="Helvetica" pitchFamily="2" charset="0"/>
              </a:rPr>
              <a:t>（</a:t>
            </a:r>
            <a:r>
              <a:rPr lang="zh-CN" altLang="en-US" sz="1600" dirty="0">
                <a:solidFill>
                  <a:srgbClr val="FF0000"/>
                </a:solidFill>
                <a:latin typeface="Helvetica" pitchFamily="2" charset="0"/>
              </a:rPr>
              <a:t>探索</a:t>
            </a:r>
            <a:r>
              <a:rPr lang="zh-CN" altLang="en-US" sz="1600" dirty="0">
                <a:solidFill>
                  <a:srgbClr val="0070C0"/>
                </a:solidFill>
                <a:effectLst/>
                <a:latin typeface="Helvetica" pitchFamily="2" charset="0"/>
              </a:rPr>
              <a:t>）</a:t>
            </a:r>
            <a:r>
              <a:rPr lang="zh-CN" altLang="en-US" sz="1600" dirty="0">
                <a:solidFill>
                  <a:srgbClr val="1F2329"/>
                </a:solidFill>
                <a:effectLst/>
                <a:latin typeface="Helvetica" pitchFamily="2" charset="0"/>
              </a:rPr>
              <a:t>是指找到新的有价值的数据和信息 ，例如探索迷宫中的未知部分。</a:t>
            </a:r>
            <a:endParaRPr lang="en-US" altLang="zh-CN" sz="1600" dirty="0">
              <a:solidFill>
                <a:srgbClr val="0070C0"/>
              </a:solidFill>
              <a:effectLst/>
              <a:latin typeface="Helvetica" pitchFamily="2" charset="0"/>
            </a:endParaRPr>
          </a:p>
          <a:p>
            <a:pPr marL="742950" lvl="4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1F2329"/>
                </a:solidFill>
                <a:effectLst/>
                <a:latin typeface="Helvetica" pitchFamily="2" charset="0"/>
              </a:rPr>
              <a:t>两个过程交织反复，让策略不断迭代提升。</a:t>
            </a:r>
            <a:endParaRPr lang="en-US" altLang="zh-CN" sz="1600" dirty="0">
              <a:solidFill>
                <a:srgbClr val="1F2329"/>
              </a:solidFill>
              <a:effectLst/>
              <a:latin typeface="Helvetica" pitchFamily="2" charset="0"/>
            </a:endParaRPr>
          </a:p>
          <a:p>
            <a:pPr lvl="1" hangingPunct="1"/>
            <a:endParaRPr lang="en-US" altLang="zh-CN" sz="1600" dirty="0"/>
          </a:p>
          <a:p>
            <a:pPr lvl="1" hangingPunct="1"/>
            <a:endParaRPr lang="en-US" altLang="zh-CN" sz="1600" dirty="0"/>
          </a:p>
          <a:p>
            <a:pPr lvl="1" hangingPunct="1"/>
            <a:endParaRPr lang="en-US" altLang="zh-CN" sz="1600" dirty="0"/>
          </a:p>
          <a:p>
            <a:pPr lvl="1" hangingPunct="1"/>
            <a:endParaRPr lang="en-US" altLang="zh-CN" sz="1600" dirty="0"/>
          </a:p>
          <a:p>
            <a:pPr lvl="1" hangingPunct="1"/>
            <a:endParaRPr lang="en-US" altLang="zh-CN" sz="1600" dirty="0"/>
          </a:p>
          <a:p>
            <a:pPr hangingPunct="1"/>
            <a:r>
              <a:rPr lang="zh-CN" altLang="en-US" sz="1600" dirty="0">
                <a:solidFill>
                  <a:srgbClr val="1F2329"/>
                </a:solidFill>
                <a:effectLst/>
                <a:latin typeface="Helvetica" pitchFamily="2" charset="0"/>
              </a:rPr>
              <a:t>深度学习 </a:t>
            </a:r>
            <a:r>
              <a:rPr lang="en-US" altLang="zh-CN" sz="1600" dirty="0">
                <a:solidFill>
                  <a:srgbClr val="1F2329"/>
                </a:solidFill>
                <a:latin typeface="Helvetica" pitchFamily="2" charset="0"/>
              </a:rPr>
              <a:t>(DL):</a:t>
            </a:r>
            <a:r>
              <a:rPr lang="zh-CN" altLang="en-US" sz="1600" dirty="0">
                <a:solidFill>
                  <a:srgbClr val="1F2329"/>
                </a:solidFill>
                <a:latin typeface="Helvetica" pitchFamily="2" charset="0"/>
              </a:rPr>
              <a:t> </a:t>
            </a:r>
            <a:r>
              <a:rPr lang="zh-CN" altLang="en-US" sz="1600" dirty="0">
                <a:solidFill>
                  <a:srgbClr val="1F2329"/>
                </a:solidFill>
                <a:effectLst/>
                <a:latin typeface="Helvetica" pitchFamily="2" charset="0"/>
              </a:rPr>
              <a:t>研究</a:t>
            </a:r>
            <a:r>
              <a:rPr lang="zh-CN" altLang="en-US" sz="1600" b="1" dirty="0">
                <a:solidFill>
                  <a:srgbClr val="1F2329"/>
                </a:solidFill>
                <a:effectLst/>
                <a:latin typeface="Helvetica" pitchFamily="2" charset="0"/>
              </a:rPr>
              <a:t>人工神经网络如何建模各类非线性函数</a:t>
            </a:r>
            <a:r>
              <a:rPr lang="zh-CN" altLang="en-US" sz="1600" dirty="0">
                <a:solidFill>
                  <a:srgbClr val="1F2329"/>
                </a:solidFill>
                <a:effectLst/>
                <a:latin typeface="Helvetica" pitchFamily="2" charset="0"/>
              </a:rPr>
              <a:t>的方法   </a:t>
            </a:r>
            <a:r>
              <a:rPr lang="zh-CN" altLang="en-US" sz="1600" i="1" dirty="0">
                <a:solidFill>
                  <a:srgbClr val="1F2329"/>
                </a:solidFill>
                <a:effectLst/>
                <a:latin typeface="Helvetica" pitchFamily="2" charset="0"/>
              </a:rPr>
              <a:t>一种用于表征学习的通用框架</a:t>
            </a:r>
            <a:endParaRPr lang="en-US" altLang="zh-CN" sz="1600" i="1" dirty="0">
              <a:solidFill>
                <a:srgbClr val="1F2329"/>
              </a:solidFill>
              <a:effectLst/>
              <a:latin typeface="Helvetica" pitchFamily="2" charset="0"/>
            </a:endParaRPr>
          </a:p>
          <a:p>
            <a:pPr lvl="1" hangingPunct="1"/>
            <a:r>
              <a:rPr lang="zh-CN" altLang="en-US" sz="1600" dirty="0">
                <a:solidFill>
                  <a:srgbClr val="1F2329"/>
                </a:solidFill>
                <a:effectLst/>
                <a:latin typeface="Helvetica" pitchFamily="2" charset="0"/>
              </a:rPr>
              <a:t>一是处理多种决策场景的复杂输入和输出</a:t>
            </a:r>
            <a:endParaRPr lang="en-US" altLang="zh-CN" sz="1600" dirty="0">
              <a:solidFill>
                <a:srgbClr val="1F2329"/>
              </a:solidFill>
              <a:latin typeface="Helvetica" pitchFamily="2" charset="0"/>
            </a:endParaRPr>
          </a:p>
          <a:p>
            <a:pPr lvl="1" hangingPunct="1"/>
            <a:r>
              <a:rPr lang="zh-CN" altLang="en-US" sz="1600" dirty="0">
                <a:solidFill>
                  <a:srgbClr val="1F2329"/>
                </a:solidFill>
                <a:effectLst/>
                <a:latin typeface="Helvetica" pitchFamily="2" charset="0"/>
              </a:rPr>
              <a:t>二是建模 </a:t>
            </a:r>
            <a:r>
              <a:rPr lang="en-US" altLang="zh-CN" sz="1600" dirty="0">
                <a:solidFill>
                  <a:srgbClr val="1F2329"/>
                </a:solidFill>
                <a:effectLst/>
                <a:latin typeface="Helvetica" pitchFamily="2" charset="0"/>
              </a:rPr>
              <a:t>RL</a:t>
            </a:r>
            <a:r>
              <a:rPr lang="zh-CN" altLang="en-US" sz="1600" dirty="0">
                <a:solidFill>
                  <a:srgbClr val="1F2329"/>
                </a:solidFill>
                <a:effectLst/>
                <a:latin typeface="Helvetica" pitchFamily="2" charset="0"/>
              </a:rPr>
              <a:t> 算法中的算法概念，例如价值函数</a:t>
            </a:r>
            <a:r>
              <a:rPr lang="en-US" altLang="zh-CN" sz="1600" dirty="0">
                <a:solidFill>
                  <a:srgbClr val="1F2329"/>
                </a:solidFill>
                <a:effectLst/>
                <a:latin typeface="Helvetica" pitchFamily="2" charset="0"/>
              </a:rPr>
              <a:t>,</a:t>
            </a:r>
            <a:r>
              <a:rPr lang="zh-CN" altLang="en-US" sz="1600" dirty="0">
                <a:solidFill>
                  <a:srgbClr val="1F2329"/>
                </a:solidFill>
                <a:effectLst/>
                <a:latin typeface="Helvetica" pitchFamily="2" charset="0"/>
              </a:rPr>
              <a:t> 策略函数</a:t>
            </a:r>
            <a:r>
              <a:rPr lang="en-US" altLang="zh-CN" sz="1600" dirty="0">
                <a:solidFill>
                  <a:srgbClr val="1F2329"/>
                </a:solidFill>
                <a:effectLst/>
                <a:latin typeface="Helvetica" pitchFamily="2" charset="0"/>
              </a:rPr>
              <a:t>,</a:t>
            </a:r>
            <a:r>
              <a:rPr lang="zh-CN" altLang="en-US" sz="1600" dirty="0">
                <a:solidFill>
                  <a:srgbClr val="1F2329"/>
                </a:solidFill>
                <a:effectLst/>
                <a:latin typeface="Helvetica" pitchFamily="2" charset="0"/>
              </a:rPr>
              <a:t> 世界模型等</a:t>
            </a:r>
          </a:p>
          <a:p>
            <a:pPr lvl="1" hangingPunct="1"/>
            <a:endParaRPr lang="zh-CN" altLang="en-US" sz="1600" dirty="0">
              <a:solidFill>
                <a:srgbClr val="1F2329"/>
              </a:solidFill>
              <a:effectLst/>
              <a:latin typeface="Helvetica" pitchFamily="2" charset="0"/>
            </a:endParaRPr>
          </a:p>
          <a:p>
            <a:pPr hangingPunct="1"/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D3EB48-59D2-7FC9-20E9-A664FC7FF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899" y="2880167"/>
            <a:ext cx="4778837" cy="1571193"/>
          </a:xfrm>
          <a:prstGeom prst="rect">
            <a:avLst/>
          </a:prstGeom>
        </p:spPr>
      </p:pic>
      <p:sp>
        <p:nvSpPr>
          <p:cNvPr id="11" name="小标题">
            <a:extLst>
              <a:ext uri="{FF2B5EF4-FFF2-40B4-BE49-F238E27FC236}">
                <a16:creationId xmlns:a16="http://schemas.microsoft.com/office/drawing/2014/main" id="{250E9900-F121-95E0-2ED6-4DBFEF78AE07}"/>
              </a:ext>
            </a:extLst>
          </p:cNvPr>
          <p:cNvSpPr txBox="1"/>
          <p:nvPr/>
        </p:nvSpPr>
        <p:spPr>
          <a:xfrm>
            <a:off x="9895709" y="1858705"/>
            <a:ext cx="2207931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DRL</a:t>
            </a:r>
            <a:r>
              <a:rPr lang="zh-CN" altLang="en-US" sz="2000" b="1" dirty="0">
                <a:solidFill>
                  <a:srgbClr val="025F84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=</a:t>
            </a:r>
            <a:r>
              <a:rPr lang="zh-CN" altLang="en-US" sz="2000" b="1" dirty="0">
                <a:solidFill>
                  <a:srgbClr val="025F84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RL</a:t>
            </a:r>
            <a:r>
              <a:rPr lang="zh-CN" altLang="en-US" sz="2000" b="1" dirty="0">
                <a:solidFill>
                  <a:srgbClr val="025F84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+</a:t>
            </a:r>
            <a:r>
              <a:rPr lang="zh-CN" altLang="en-US" sz="2000" b="1" dirty="0">
                <a:solidFill>
                  <a:srgbClr val="025F84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DL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C3DBA9-AD2C-F4B6-E199-C0621B5B1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631" y="2941935"/>
            <a:ext cx="1787104" cy="159059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8AF03D7-5510-D2DE-A18B-51745964BD73}"/>
              </a:ext>
            </a:extLst>
          </p:cNvPr>
          <p:cNvSpPr txBox="1"/>
          <p:nvPr/>
        </p:nvSpPr>
        <p:spPr>
          <a:xfrm>
            <a:off x="9895709" y="3737235"/>
            <a:ext cx="209952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endParaRPr lang="en-US" altLang="zh-CN" sz="1200" dirty="0">
              <a:solidFill>
                <a:schemeClr val="tx1"/>
              </a:solidFill>
              <a:latin typeface="Microsoft YaHei"/>
              <a:ea typeface="Microsoft YaHei"/>
              <a:sym typeface="Helvetica" pitchFamily="2" charset="0"/>
            </a:endParaRPr>
          </a:p>
          <a:p>
            <a:pPr marL="228600" indent="-228600">
              <a:buFont typeface="Wingdings" pitchFamily="2" charset="2"/>
              <a:buChar char="ü"/>
            </a:pPr>
            <a:r>
              <a:rPr lang="zh-CN" altLang="en-US" sz="1200" dirty="0">
                <a:solidFill>
                  <a:schemeClr val="tx1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游戏 </a:t>
            </a:r>
            <a:r>
              <a:rPr lang="en-US" altLang="zh-CN" sz="1200" dirty="0">
                <a:solidFill>
                  <a:schemeClr val="tx1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AI</a:t>
            </a:r>
            <a:r>
              <a:rPr lang="zh-CN" altLang="en-US" sz="1200" dirty="0">
                <a:solidFill>
                  <a:schemeClr val="tx1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：</a:t>
            </a:r>
            <a:r>
              <a:rPr lang="en-US" altLang="zh-CN" sz="1200" dirty="0">
                <a:solidFill>
                  <a:schemeClr val="tx1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Atari</a:t>
            </a:r>
            <a:r>
              <a:rPr lang="en-US" altLang="zh-CN" sz="12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,</a:t>
            </a:r>
            <a:r>
              <a:rPr lang="zh-CN" altLang="en-US" sz="12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Go,</a:t>
            </a:r>
            <a:r>
              <a:rPr lang="zh-CN" altLang="en-US" sz="1200" dirty="0">
                <a:solidFill>
                  <a:schemeClr val="tx1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Poker,</a:t>
            </a:r>
            <a:r>
              <a:rPr lang="zh-CN" altLang="en-US" sz="12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…</a:t>
            </a:r>
          </a:p>
          <a:p>
            <a:pPr marL="228600" indent="-228600">
              <a:buFont typeface="Wingdings" pitchFamily="2" charset="2"/>
              <a:buChar char="ü"/>
            </a:pPr>
            <a:r>
              <a:rPr lang="zh-CN" altLang="en-US" sz="12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物理控制系统：</a:t>
            </a:r>
            <a:r>
              <a:rPr lang="zh-CN" altLang="en-US" sz="1200" dirty="0">
                <a:solidFill>
                  <a:schemeClr val="tx1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操作，行走，</a:t>
            </a:r>
            <a:r>
              <a:rPr lang="en-US" altLang="zh-CN" sz="1200" dirty="0">
                <a:solidFill>
                  <a:schemeClr val="tx1"/>
                </a:solidFill>
                <a:effectLst/>
                <a:latin typeface="Microsoft YaHei"/>
                <a:ea typeface="Microsoft YaHei"/>
                <a:sym typeface="Helvetica" pitchFamily="2" charset="0"/>
              </a:rPr>
              <a:t>…</a:t>
            </a:r>
            <a:endParaRPr lang="en-US" altLang="zh-CN" sz="1200" dirty="0">
              <a:solidFill>
                <a:schemeClr val="tx1"/>
              </a:solidFill>
              <a:latin typeface="Microsoft YaHei"/>
              <a:ea typeface="Microsoft YaHei"/>
              <a:sym typeface="Helvetica" pitchFamily="2" charset="0"/>
            </a:endParaRPr>
          </a:p>
          <a:p>
            <a:pPr marL="228600" indent="-228600">
              <a:buFont typeface="Wingdings" pitchFamily="2" charset="2"/>
              <a:buChar char="ü"/>
            </a:pPr>
            <a:r>
              <a:rPr lang="zh-CN" altLang="en-US" sz="12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自然语言处理</a:t>
            </a:r>
            <a:endParaRPr lang="en-US" altLang="zh-CN" sz="1200" dirty="0">
              <a:solidFill>
                <a:schemeClr val="tx1"/>
              </a:solidFill>
              <a:latin typeface="Microsoft YaHei"/>
              <a:ea typeface="Microsoft YaHei"/>
              <a:sym typeface="Helvetica" pitchFamily="2" charset="0"/>
            </a:endParaRPr>
          </a:p>
          <a:p>
            <a:pPr marL="228600" indent="-228600">
              <a:buFont typeface="Wingdings" pitchFamily="2" charset="2"/>
              <a:buChar char="ü"/>
            </a:pPr>
            <a:r>
              <a:rPr lang="zh-CN" altLang="en-US" sz="12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推荐系统</a:t>
            </a:r>
            <a:endParaRPr lang="en-US" altLang="zh-CN" sz="1200" dirty="0">
              <a:solidFill>
                <a:schemeClr val="tx1"/>
              </a:solidFill>
              <a:latin typeface="Microsoft YaHei"/>
              <a:ea typeface="Microsoft YaHei"/>
              <a:sym typeface="Helvetica" pitchFamily="2" charset="0"/>
            </a:endParaRPr>
          </a:p>
          <a:p>
            <a:pPr marL="228600" indent="-228600">
              <a:buFont typeface="Wingdings" pitchFamily="2" charset="2"/>
              <a:buChar char="ü"/>
            </a:pPr>
            <a:r>
              <a:rPr lang="zh-CN" altLang="en-US" sz="1200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个性化系统</a:t>
            </a:r>
            <a:endParaRPr lang="zh-CN" altLang="en-US" sz="1200" dirty="0"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49C3FDDC-F701-CB1B-DA40-B3CDAC34DC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2" name="下箭头 1">
            <a:extLst>
              <a:ext uri="{FF2B5EF4-FFF2-40B4-BE49-F238E27FC236}">
                <a16:creationId xmlns:a16="http://schemas.microsoft.com/office/drawing/2014/main" id="{B127686F-A2E1-073E-7A9E-C61C38D37380}"/>
              </a:ext>
            </a:extLst>
          </p:cNvPr>
          <p:cNvSpPr/>
          <p:nvPr/>
        </p:nvSpPr>
        <p:spPr>
          <a:xfrm>
            <a:off x="10683433" y="2474258"/>
            <a:ext cx="483640" cy="1191506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00025354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TRPO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8" name="Picture 1" descr="Screen Shot 2023-05-03 at 10.26.42 PM">
            <a:extLst>
              <a:ext uri="{FF2B5EF4-FFF2-40B4-BE49-F238E27FC236}">
                <a16:creationId xmlns:a16="http://schemas.microsoft.com/office/drawing/2014/main" id="{2A30BE45-97B6-2F0E-2CDB-DE39B885C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33"/>
          <a:stretch/>
        </p:blipFill>
        <p:spPr>
          <a:xfrm>
            <a:off x="2910880" y="2023415"/>
            <a:ext cx="7294880" cy="845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7166E4-ECA7-AF18-C1A1-F79E2260FE5C}"/>
              </a:ext>
            </a:extLst>
          </p:cNvPr>
          <p:cNvSpPr/>
          <p:nvPr/>
        </p:nvSpPr>
        <p:spPr>
          <a:xfrm>
            <a:off x="4801277" y="1951773"/>
            <a:ext cx="717747" cy="670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" name="Google Shape;98;p2">
            <a:extLst>
              <a:ext uri="{FF2B5EF4-FFF2-40B4-BE49-F238E27FC236}">
                <a16:creationId xmlns:a16="http://schemas.microsoft.com/office/drawing/2014/main" id="{127A497C-7BA8-66EF-07BB-BA4121FC186F}"/>
              </a:ext>
            </a:extLst>
          </p:cNvPr>
          <p:cNvSpPr txBox="1"/>
          <p:nvPr/>
        </p:nvSpPr>
        <p:spPr>
          <a:xfrm>
            <a:off x="2448560" y="3087867"/>
            <a:ext cx="7294880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altLang="zh-CN" sz="2000" dirty="0" err="1">
                <a:latin typeface="+mj-ea"/>
                <a:ea typeface="+mj-ea"/>
                <a:cs typeface="Arial Bold" panose="020B0604020202020204" charset="0"/>
              </a:rPr>
              <a:t>新策略是我们想求解的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，目前</a:t>
            </a: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  <a:cs typeface="Arial Bold" panose="020B0604020202020204" charset="0"/>
              </a:rPr>
              <a:t>不知道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它对应的状态分布！</a:t>
            </a:r>
            <a:endParaRPr lang="en-US" altLang="zh-CN" sz="2000" dirty="0">
              <a:latin typeface="+mj-ea"/>
              <a:ea typeface="+mj-ea"/>
              <a:cs typeface="Arial Bold" panose="020B060402020202020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C7684-3594-EFE5-AF9A-033839653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492" y="109916"/>
            <a:ext cx="2477186" cy="842754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44232F9-903A-3AC2-4475-D618CE631E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90</a:t>
            </a:fld>
            <a:endParaRPr lang="en-US" altLang="zh-CN"/>
          </a:p>
        </p:txBody>
      </p:sp>
      <p:sp>
        <p:nvSpPr>
          <p:cNvPr id="12" name="Google Shape;98;p2">
            <a:extLst>
              <a:ext uri="{FF2B5EF4-FFF2-40B4-BE49-F238E27FC236}">
                <a16:creationId xmlns:a16="http://schemas.microsoft.com/office/drawing/2014/main" id="{2F4D6A95-DF63-8370-E179-D776A6A7B3CE}"/>
              </a:ext>
            </a:extLst>
          </p:cNvPr>
          <p:cNvSpPr txBox="1"/>
          <p:nvPr/>
        </p:nvSpPr>
        <p:spPr>
          <a:xfrm>
            <a:off x="1331393" y="1356701"/>
            <a:ext cx="10456852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ü"/>
            </a:pP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2.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基于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信赖域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(trust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region)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 err="1">
                <a:latin typeface="+mj-ea"/>
                <a:ea typeface="+mj-ea"/>
                <a:cs typeface="Arial Bold" panose="020B0604020202020204" charset="0"/>
              </a:rPr>
              <a:t>使用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替代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函数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(surrogate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function)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来简化原始目标</a:t>
            </a:r>
            <a:endParaRPr lang="en-US" altLang="zh-CN" sz="2000" dirty="0">
              <a:latin typeface="+mj-ea"/>
              <a:ea typeface="+mj-ea"/>
              <a:cs typeface="Arial Bold" panose="020B0604020202020204" charset="0"/>
            </a:endParaRPr>
          </a:p>
        </p:txBody>
      </p:sp>
      <p:pic>
        <p:nvPicPr>
          <p:cNvPr id="2" name="Picture 1" descr="Screen Shot 2023-05-03 at 10.26.42 PM">
            <a:extLst>
              <a:ext uri="{FF2B5EF4-FFF2-40B4-BE49-F238E27FC236}">
                <a16:creationId xmlns:a16="http://schemas.microsoft.com/office/drawing/2014/main" id="{646DF517-79F1-C7CD-61B9-E0DDF1B97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6" t="27726" b="48309"/>
          <a:stretch/>
        </p:blipFill>
        <p:spPr>
          <a:xfrm>
            <a:off x="3916017" y="3893836"/>
            <a:ext cx="5698320" cy="8211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4BBC346-B52B-BAD3-7E8B-9E9C4F5FB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0" y="5012999"/>
            <a:ext cx="2477514" cy="1668011"/>
          </a:xfrm>
          <a:prstGeom prst="rect">
            <a:avLst/>
          </a:prstGeom>
        </p:spPr>
      </p:pic>
      <p:sp>
        <p:nvSpPr>
          <p:cNvPr id="13" name="下箭头 12">
            <a:extLst>
              <a:ext uri="{FF2B5EF4-FFF2-40B4-BE49-F238E27FC236}">
                <a16:creationId xmlns:a16="http://schemas.microsoft.com/office/drawing/2014/main" id="{C31B38E9-568E-F604-CBBE-49C23D9223A9}"/>
              </a:ext>
            </a:extLst>
          </p:cNvPr>
          <p:cNvSpPr/>
          <p:nvPr/>
        </p:nvSpPr>
        <p:spPr>
          <a:xfrm>
            <a:off x="5138530" y="2703443"/>
            <a:ext cx="178905" cy="1262270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8626478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TRPO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8" name="Picture 1" descr="Screen Shot 2023-05-03 at 10.26.42 PM">
            <a:extLst>
              <a:ext uri="{FF2B5EF4-FFF2-40B4-BE49-F238E27FC236}">
                <a16:creationId xmlns:a16="http://schemas.microsoft.com/office/drawing/2014/main" id="{2A30BE45-97B6-2F0E-2CDB-DE39B885C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33"/>
          <a:stretch/>
        </p:blipFill>
        <p:spPr>
          <a:xfrm>
            <a:off x="2910880" y="2023415"/>
            <a:ext cx="7294880" cy="845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7166E4-ECA7-AF18-C1A1-F79E2260FE5C}"/>
              </a:ext>
            </a:extLst>
          </p:cNvPr>
          <p:cNvSpPr/>
          <p:nvPr/>
        </p:nvSpPr>
        <p:spPr>
          <a:xfrm>
            <a:off x="4801277" y="1951773"/>
            <a:ext cx="717747" cy="670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" name="Google Shape;98;p2">
            <a:extLst>
              <a:ext uri="{FF2B5EF4-FFF2-40B4-BE49-F238E27FC236}">
                <a16:creationId xmlns:a16="http://schemas.microsoft.com/office/drawing/2014/main" id="{127A497C-7BA8-66EF-07BB-BA4121FC186F}"/>
              </a:ext>
            </a:extLst>
          </p:cNvPr>
          <p:cNvSpPr txBox="1"/>
          <p:nvPr/>
        </p:nvSpPr>
        <p:spPr>
          <a:xfrm>
            <a:off x="2448560" y="3087867"/>
            <a:ext cx="7294880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altLang="zh-CN" sz="2000" dirty="0" err="1">
                <a:latin typeface="+mj-ea"/>
                <a:ea typeface="+mj-ea"/>
                <a:cs typeface="Arial Bold" panose="020B0604020202020204" charset="0"/>
              </a:rPr>
              <a:t>新策略是我们想求解的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，目前</a:t>
            </a: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  <a:cs typeface="Arial Bold" panose="020B0604020202020204" charset="0"/>
              </a:rPr>
              <a:t>不知道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它对应的状态分布！</a:t>
            </a:r>
            <a:endParaRPr lang="en-US" altLang="zh-CN" sz="2000" dirty="0">
              <a:latin typeface="+mj-ea"/>
              <a:ea typeface="+mj-ea"/>
              <a:cs typeface="Arial Bold" panose="020B060402020202020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C7684-3594-EFE5-AF9A-033839653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492" y="109916"/>
            <a:ext cx="2477186" cy="842754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44232F9-903A-3AC2-4475-D618CE631E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91</a:t>
            </a:fld>
            <a:endParaRPr lang="en-US" altLang="zh-CN"/>
          </a:p>
        </p:txBody>
      </p:sp>
      <p:sp>
        <p:nvSpPr>
          <p:cNvPr id="12" name="Google Shape;98;p2">
            <a:extLst>
              <a:ext uri="{FF2B5EF4-FFF2-40B4-BE49-F238E27FC236}">
                <a16:creationId xmlns:a16="http://schemas.microsoft.com/office/drawing/2014/main" id="{2F4D6A95-DF63-8370-E179-D776A6A7B3CE}"/>
              </a:ext>
            </a:extLst>
          </p:cNvPr>
          <p:cNvSpPr txBox="1"/>
          <p:nvPr/>
        </p:nvSpPr>
        <p:spPr>
          <a:xfrm>
            <a:off x="1331393" y="1356701"/>
            <a:ext cx="10456852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ü"/>
            </a:pP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2.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基于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信赖域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(trust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region)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 err="1">
                <a:latin typeface="+mj-ea"/>
                <a:ea typeface="+mj-ea"/>
                <a:cs typeface="Arial Bold" panose="020B0604020202020204" charset="0"/>
              </a:rPr>
              <a:t>使用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替代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函数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(surrogate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function)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来简化原始目标</a:t>
            </a:r>
            <a:endParaRPr lang="en-US" altLang="zh-CN" sz="2000" dirty="0">
              <a:latin typeface="+mj-ea"/>
              <a:ea typeface="+mj-ea"/>
              <a:cs typeface="Arial Bold" panose="020B0604020202020204" charset="0"/>
            </a:endParaRPr>
          </a:p>
        </p:txBody>
      </p:sp>
      <p:pic>
        <p:nvPicPr>
          <p:cNvPr id="2" name="Picture 1" descr="Screen Shot 2023-05-03 at 10.26.42 PM">
            <a:extLst>
              <a:ext uri="{FF2B5EF4-FFF2-40B4-BE49-F238E27FC236}">
                <a16:creationId xmlns:a16="http://schemas.microsoft.com/office/drawing/2014/main" id="{646DF517-79F1-C7CD-61B9-E0DDF1B97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26" b="48309"/>
          <a:stretch/>
        </p:blipFill>
        <p:spPr>
          <a:xfrm>
            <a:off x="2319457" y="3893836"/>
            <a:ext cx="7294880" cy="821138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4BBC346-B52B-BAD3-7E8B-9E9C4F5FB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0" y="5012999"/>
            <a:ext cx="2477514" cy="1668011"/>
          </a:xfrm>
          <a:prstGeom prst="rect">
            <a:avLst/>
          </a:prstGeom>
        </p:spPr>
      </p:pic>
      <p:sp>
        <p:nvSpPr>
          <p:cNvPr id="13" name="下箭头 12">
            <a:extLst>
              <a:ext uri="{FF2B5EF4-FFF2-40B4-BE49-F238E27FC236}">
                <a16:creationId xmlns:a16="http://schemas.microsoft.com/office/drawing/2014/main" id="{C31B38E9-568E-F604-CBBE-49C23D9223A9}"/>
              </a:ext>
            </a:extLst>
          </p:cNvPr>
          <p:cNvSpPr/>
          <p:nvPr/>
        </p:nvSpPr>
        <p:spPr>
          <a:xfrm>
            <a:off x="5138530" y="2703443"/>
            <a:ext cx="178905" cy="1262270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23ACBA-78E9-B8E0-B52F-F34BD18CA499}"/>
              </a:ext>
            </a:extLst>
          </p:cNvPr>
          <p:cNvSpPr txBox="1"/>
          <p:nvPr/>
        </p:nvSpPr>
        <p:spPr>
          <a:xfrm>
            <a:off x="2918069" y="4828333"/>
            <a:ext cx="132515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b="1" dirty="0">
                <a:latin typeface="+mj-ea"/>
                <a:ea typeface="+mj-ea"/>
                <a:cs typeface="Arial Bold" panose="020B0604020202020204" charset="0"/>
              </a:rPr>
              <a:t>替代</a:t>
            </a:r>
            <a:r>
              <a:rPr lang="en-US" altLang="zh-CN" sz="1800" b="1" dirty="0" err="1">
                <a:latin typeface="+mj-ea"/>
                <a:ea typeface="+mj-ea"/>
                <a:cs typeface="Arial Bold" panose="020B0604020202020204" charset="0"/>
              </a:rPr>
              <a:t>函数</a:t>
            </a:r>
            <a:endParaRPr lang="zh-CN" altLang="en-US" dirty="0"/>
          </a:p>
        </p:txBody>
      </p:sp>
      <p:sp>
        <p:nvSpPr>
          <p:cNvPr id="16" name="下箭头 15">
            <a:extLst>
              <a:ext uri="{FF2B5EF4-FFF2-40B4-BE49-F238E27FC236}">
                <a16:creationId xmlns:a16="http://schemas.microsoft.com/office/drawing/2014/main" id="{81E28390-EFD1-1D5F-B80C-7B271E03747C}"/>
              </a:ext>
            </a:extLst>
          </p:cNvPr>
          <p:cNvSpPr/>
          <p:nvPr/>
        </p:nvSpPr>
        <p:spPr>
          <a:xfrm>
            <a:off x="3309731" y="4465051"/>
            <a:ext cx="178904" cy="387626"/>
          </a:xfrm>
          <a:prstGeom prst="down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66717360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TRPO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8" name="Picture 1" descr="Screen Shot 2023-05-03 at 10.26.42 PM">
            <a:extLst>
              <a:ext uri="{FF2B5EF4-FFF2-40B4-BE49-F238E27FC236}">
                <a16:creationId xmlns:a16="http://schemas.microsoft.com/office/drawing/2014/main" id="{2A30BE45-97B6-2F0E-2CDB-DE39B885C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33"/>
          <a:stretch/>
        </p:blipFill>
        <p:spPr>
          <a:xfrm>
            <a:off x="2910880" y="2023415"/>
            <a:ext cx="7294880" cy="845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7166E4-ECA7-AF18-C1A1-F79E2260FE5C}"/>
              </a:ext>
            </a:extLst>
          </p:cNvPr>
          <p:cNvSpPr/>
          <p:nvPr/>
        </p:nvSpPr>
        <p:spPr>
          <a:xfrm>
            <a:off x="4801277" y="1951773"/>
            <a:ext cx="717747" cy="6702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/>
            </a:endParaRPr>
          </a:p>
        </p:txBody>
      </p:sp>
      <p:sp>
        <p:nvSpPr>
          <p:cNvPr id="6" name="Google Shape;98;p2">
            <a:extLst>
              <a:ext uri="{FF2B5EF4-FFF2-40B4-BE49-F238E27FC236}">
                <a16:creationId xmlns:a16="http://schemas.microsoft.com/office/drawing/2014/main" id="{127A497C-7BA8-66EF-07BB-BA4121FC186F}"/>
              </a:ext>
            </a:extLst>
          </p:cNvPr>
          <p:cNvSpPr txBox="1"/>
          <p:nvPr/>
        </p:nvSpPr>
        <p:spPr>
          <a:xfrm>
            <a:off x="2448560" y="3087867"/>
            <a:ext cx="7294880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en-US" altLang="zh-CN" sz="2000" dirty="0" err="1">
                <a:latin typeface="+mj-ea"/>
                <a:ea typeface="+mj-ea"/>
                <a:cs typeface="Arial Bold" panose="020B0604020202020204" charset="0"/>
              </a:rPr>
              <a:t>新策略是我们想求解的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，目前</a:t>
            </a:r>
            <a:r>
              <a:rPr lang="zh-CN" altLang="en-US" sz="2000" dirty="0">
                <a:solidFill>
                  <a:srgbClr val="FF0000"/>
                </a:solidFill>
                <a:latin typeface="+mj-ea"/>
                <a:ea typeface="+mj-ea"/>
                <a:cs typeface="Arial Bold" panose="020B0604020202020204" charset="0"/>
              </a:rPr>
              <a:t>不知道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它对应的状态分布！</a:t>
            </a:r>
            <a:endParaRPr lang="en-US" altLang="zh-CN" sz="2000" dirty="0">
              <a:latin typeface="+mj-ea"/>
              <a:ea typeface="+mj-ea"/>
              <a:cs typeface="Arial Bold" panose="020B060402020202020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8C7684-3594-EFE5-AF9A-033839653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492" y="109916"/>
            <a:ext cx="2477186" cy="842754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544232F9-903A-3AC2-4475-D618CE631EB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92</a:t>
            </a:fld>
            <a:endParaRPr lang="en-US" altLang="zh-CN"/>
          </a:p>
        </p:txBody>
      </p:sp>
      <p:sp>
        <p:nvSpPr>
          <p:cNvPr id="12" name="Google Shape;98;p2">
            <a:extLst>
              <a:ext uri="{FF2B5EF4-FFF2-40B4-BE49-F238E27FC236}">
                <a16:creationId xmlns:a16="http://schemas.microsoft.com/office/drawing/2014/main" id="{2F4D6A95-DF63-8370-E179-D776A6A7B3CE}"/>
              </a:ext>
            </a:extLst>
          </p:cNvPr>
          <p:cNvSpPr txBox="1"/>
          <p:nvPr/>
        </p:nvSpPr>
        <p:spPr>
          <a:xfrm>
            <a:off x="1331393" y="1356701"/>
            <a:ext cx="10456852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ü"/>
            </a:pP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2.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基于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信赖域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(trust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region)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 err="1">
                <a:latin typeface="+mj-ea"/>
                <a:ea typeface="+mj-ea"/>
                <a:cs typeface="Arial Bold" panose="020B0604020202020204" charset="0"/>
              </a:rPr>
              <a:t>使用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替代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函数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(surrogate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function)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来简化原始目标</a:t>
            </a:r>
            <a:endParaRPr lang="en-US" altLang="zh-CN" sz="2000" dirty="0">
              <a:latin typeface="+mj-ea"/>
              <a:ea typeface="+mj-ea"/>
              <a:cs typeface="Arial Bold" panose="020B0604020202020204" charset="0"/>
            </a:endParaRPr>
          </a:p>
        </p:txBody>
      </p:sp>
      <p:pic>
        <p:nvPicPr>
          <p:cNvPr id="2" name="Picture 1" descr="Screen Shot 2023-05-03 at 10.26.42 PM">
            <a:extLst>
              <a:ext uri="{FF2B5EF4-FFF2-40B4-BE49-F238E27FC236}">
                <a16:creationId xmlns:a16="http://schemas.microsoft.com/office/drawing/2014/main" id="{646DF517-79F1-C7CD-61B9-E0DDF1B970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26" b="48309"/>
          <a:stretch/>
        </p:blipFill>
        <p:spPr>
          <a:xfrm>
            <a:off x="2319457" y="3893836"/>
            <a:ext cx="7294880" cy="821138"/>
          </a:xfrm>
          <a:prstGeom prst="rect">
            <a:avLst/>
          </a:prstGeom>
        </p:spPr>
      </p:pic>
      <p:pic>
        <p:nvPicPr>
          <p:cNvPr id="13" name="Picture 1" descr="Screen Shot 2023-05-03 at 10.26.42 PM">
            <a:extLst>
              <a:ext uri="{FF2B5EF4-FFF2-40B4-BE49-F238E27FC236}">
                <a16:creationId xmlns:a16="http://schemas.microsoft.com/office/drawing/2014/main" id="{62443F2E-9AEC-2146-28C7-A879C1F30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13"/>
          <a:stretch/>
        </p:blipFill>
        <p:spPr>
          <a:xfrm>
            <a:off x="4402257" y="4821450"/>
            <a:ext cx="7294880" cy="1606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Google Shape;98;p2">
            <a:extLst>
              <a:ext uri="{FF2B5EF4-FFF2-40B4-BE49-F238E27FC236}">
                <a16:creationId xmlns:a16="http://schemas.microsoft.com/office/drawing/2014/main" id="{6BACE086-1EED-FE03-441B-867AD10601A1}"/>
              </a:ext>
            </a:extLst>
          </p:cNvPr>
          <p:cNvSpPr txBox="1"/>
          <p:nvPr/>
        </p:nvSpPr>
        <p:spPr>
          <a:xfrm>
            <a:off x="0" y="5501299"/>
            <a:ext cx="4375150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635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原始目标函数与替代函数的</a:t>
            </a:r>
            <a:r>
              <a:rPr lang="zh-CN" altLang="en-US" sz="1800" b="1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定量关系</a:t>
            </a:r>
            <a:endParaRPr lang="en-US" sz="1800" b="1" dirty="0">
              <a:solidFill>
                <a:schemeClr val="tx1"/>
              </a:solidFill>
              <a:latin typeface="+mj-ea"/>
              <a:ea typeface="+mj-ea"/>
              <a:cs typeface="Arial Bold" panose="020B0604020202020204" charset="0"/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2A155B9-8A94-6DB2-0921-7DADE0C07FDC}"/>
              </a:ext>
            </a:extLst>
          </p:cNvPr>
          <p:cNvCxnSpPr/>
          <p:nvPr/>
        </p:nvCxnSpPr>
        <p:spPr>
          <a:xfrm>
            <a:off x="335518" y="4714974"/>
            <a:ext cx="11270511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55219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Importance Sampling 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6" name="Picture 1" descr="Screen Shot 2023-05-03 at 10.09.32 PM">
            <a:extLst>
              <a:ext uri="{FF2B5EF4-FFF2-40B4-BE49-F238E27FC236}">
                <a16:creationId xmlns:a16="http://schemas.microsoft.com/office/drawing/2014/main" id="{FABDFEB3-7A8C-C5F3-D421-D5003F273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18" y="1884818"/>
            <a:ext cx="5537200" cy="363537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043ED2-58A0-373A-D409-A872890134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93</a:t>
            </a:fld>
            <a:endParaRPr lang="en-US" altLang="zh-CN"/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26BFAF23-3B2C-1DCD-527C-FA05F0F9CF68}"/>
              </a:ext>
            </a:extLst>
          </p:cNvPr>
          <p:cNvSpPr txBox="1"/>
          <p:nvPr/>
        </p:nvSpPr>
        <p:spPr>
          <a:xfrm>
            <a:off x="1190208" y="1337807"/>
            <a:ext cx="4375150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635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itchFamily="2" charset="2"/>
              <a:buChar char="ü"/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替代函数的实际使用方式</a:t>
            </a:r>
            <a:endParaRPr lang="en-US" sz="1800" dirty="0">
              <a:solidFill>
                <a:schemeClr val="tx1"/>
              </a:solidFill>
              <a:latin typeface="+mj-ea"/>
              <a:ea typeface="+mj-ea"/>
              <a:cs typeface="Arial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570807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Importance Sampling 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AD04ACE7-3D4E-E4B2-0FF5-CCFF3395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585" y="1796596"/>
            <a:ext cx="5119758" cy="38118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Picture 1" descr="Screen Shot 2023-05-03 at 10.09.32 PM">
            <a:extLst>
              <a:ext uri="{FF2B5EF4-FFF2-40B4-BE49-F238E27FC236}">
                <a16:creationId xmlns:a16="http://schemas.microsoft.com/office/drawing/2014/main" id="{FABDFEB3-7A8C-C5F3-D421-D5003F273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18" y="1884818"/>
            <a:ext cx="5537200" cy="363537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043ED2-58A0-373A-D409-A872890134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94</a:t>
            </a:fld>
            <a:endParaRPr lang="en-US" altLang="zh-CN"/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26BFAF23-3B2C-1DCD-527C-FA05F0F9CF68}"/>
              </a:ext>
            </a:extLst>
          </p:cNvPr>
          <p:cNvSpPr txBox="1"/>
          <p:nvPr/>
        </p:nvSpPr>
        <p:spPr>
          <a:xfrm>
            <a:off x="1190208" y="1337807"/>
            <a:ext cx="4375150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635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替代函数的实际使用方式</a:t>
            </a:r>
            <a:endParaRPr lang="en-US" sz="1800" dirty="0">
              <a:solidFill>
                <a:schemeClr val="tx1"/>
              </a:solidFill>
              <a:latin typeface="+mj-ea"/>
              <a:ea typeface="+mj-ea"/>
              <a:cs typeface="Arial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87110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TRPO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87DA47-1816-4C4C-A717-E6717A852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" y="2246309"/>
            <a:ext cx="4269740" cy="2874645"/>
          </a:xfrm>
          <a:prstGeom prst="rect">
            <a:avLst/>
          </a:prstGeom>
        </p:spPr>
      </p:pic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B2E59840-5080-AF59-175B-ABD4A83797A9}"/>
              </a:ext>
            </a:extLst>
          </p:cNvPr>
          <p:cNvSpPr txBox="1"/>
          <p:nvPr/>
        </p:nvSpPr>
        <p:spPr>
          <a:xfrm>
            <a:off x="1178528" y="1475681"/>
            <a:ext cx="10456852" cy="39229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ü"/>
            </a:pP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基于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信赖域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(trust</a:t>
            </a:r>
            <a:r>
              <a:rPr lang="zh-CN" altLang="en-US" sz="2000" dirty="0">
                <a:solidFill>
                  <a:schemeClr val="tx1"/>
                </a:solidFill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region)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 err="1">
                <a:latin typeface="+mj-ea"/>
                <a:ea typeface="+mj-ea"/>
                <a:cs typeface="Arial Bold" panose="020B0604020202020204" charset="0"/>
              </a:rPr>
              <a:t>使用</a:t>
            </a:r>
            <a:r>
              <a:rPr lang="zh-CN" altLang="en-US" sz="2000" b="1" dirty="0">
                <a:latin typeface="+mj-ea"/>
                <a:ea typeface="+mj-ea"/>
                <a:cs typeface="Arial Bold" panose="020B0604020202020204" charset="0"/>
              </a:rPr>
              <a:t>替代</a:t>
            </a:r>
            <a:r>
              <a:rPr lang="en-US" altLang="zh-CN" sz="2000" b="1" dirty="0" err="1">
                <a:latin typeface="+mj-ea"/>
                <a:ea typeface="+mj-ea"/>
                <a:cs typeface="Arial Bold" panose="020B0604020202020204" charset="0"/>
              </a:rPr>
              <a:t>函数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(surrogate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</a:t>
            </a:r>
            <a:r>
              <a:rPr lang="en-US" altLang="zh-CN" sz="2000" dirty="0">
                <a:latin typeface="+mj-ea"/>
                <a:ea typeface="+mj-ea"/>
                <a:cs typeface="Arial Bold" panose="020B0604020202020204" charset="0"/>
              </a:rPr>
              <a:t>function)</a:t>
            </a:r>
            <a:r>
              <a:rPr lang="zh-CN" altLang="en-US" sz="2000" dirty="0">
                <a:latin typeface="+mj-ea"/>
                <a:ea typeface="+mj-ea"/>
                <a:cs typeface="Arial Bold" panose="020B0604020202020204" charset="0"/>
              </a:rPr>
              <a:t> 来简化原始目标</a:t>
            </a:r>
            <a:endParaRPr lang="en-US" altLang="zh-CN" sz="2000" dirty="0">
              <a:latin typeface="+mj-ea"/>
              <a:ea typeface="+mj-ea"/>
              <a:cs typeface="Arial Bold" panose="020B0604020202020204" charset="0"/>
            </a:endParaRPr>
          </a:p>
        </p:txBody>
      </p:sp>
      <p:pic>
        <p:nvPicPr>
          <p:cNvPr id="8" name="Picture 1" descr="Screen Shot 2023-05-03 at 10.26.42 PM">
            <a:extLst>
              <a:ext uri="{FF2B5EF4-FFF2-40B4-BE49-F238E27FC236}">
                <a16:creationId xmlns:a16="http://schemas.microsoft.com/office/drawing/2014/main" id="{2A30BE45-97B6-2F0E-2CDB-DE39B885C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160" y="2246309"/>
            <a:ext cx="7294880" cy="34264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8C7684-3594-EFE5-AF9A-033839653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492" y="109916"/>
            <a:ext cx="2477186" cy="842754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1CE6EB9A-0E4A-1E4F-514F-1124CEE686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2895487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TRPO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之约束优化问题</a:t>
            </a: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3" name="灯片编号占位符 7">
            <a:extLst>
              <a:ext uri="{FF2B5EF4-FFF2-40B4-BE49-F238E27FC236}">
                <a16:creationId xmlns:a16="http://schemas.microsoft.com/office/drawing/2014/main" id="{8DBB0AD2-DD90-CD5A-D44A-0C89B118A56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algn="r"/>
            <a:fld id="{00000000-1234-1234-1234-123412341234}" type="slidenum">
              <a:rPr lang="en-US" altLang="zh-CN" smtClean="0"/>
              <a:pPr algn="r"/>
              <a:t>96</a:t>
            </a:fld>
            <a:endParaRPr lang="zh-CN"/>
          </a:p>
        </p:txBody>
      </p:sp>
      <p:pic>
        <p:nvPicPr>
          <p:cNvPr id="2" name="Picture 3" descr="Screen Shot 2023-05-04 at 6.38.10 PM">
            <a:extLst>
              <a:ext uri="{FF2B5EF4-FFF2-40B4-BE49-F238E27FC236}">
                <a16:creationId xmlns:a16="http://schemas.microsoft.com/office/drawing/2014/main" id="{52CEFC94-332A-80A6-6EFF-4ECDEE69D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56"/>
          <a:stretch/>
        </p:blipFill>
        <p:spPr>
          <a:xfrm>
            <a:off x="990600" y="2483704"/>
            <a:ext cx="10210800" cy="1486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B3F026-0FA8-71E9-4169-ECAADD0B52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96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40C2C0-A8E4-AC27-6DE6-8F6B5B7FED1E}"/>
              </a:ext>
            </a:extLst>
          </p:cNvPr>
          <p:cNvSpPr txBox="1"/>
          <p:nvPr/>
        </p:nvSpPr>
        <p:spPr>
          <a:xfrm>
            <a:off x="4947202" y="1820120"/>
            <a:ext cx="609765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约束优化问题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76674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TRPO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之约束优化问题</a:t>
            </a: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13" name="灯片编号占位符 7">
            <a:extLst>
              <a:ext uri="{FF2B5EF4-FFF2-40B4-BE49-F238E27FC236}">
                <a16:creationId xmlns:a16="http://schemas.microsoft.com/office/drawing/2014/main" id="{8DBB0AD2-DD90-CD5A-D44A-0C89B118A56D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algn="r"/>
            <a:fld id="{00000000-1234-1234-1234-123412341234}" type="slidenum">
              <a:rPr lang="en-US" altLang="zh-CN" smtClean="0"/>
              <a:pPr algn="r"/>
              <a:t>97</a:t>
            </a:fld>
            <a:endParaRPr lang="zh-CN"/>
          </a:p>
        </p:txBody>
      </p:sp>
      <p:pic>
        <p:nvPicPr>
          <p:cNvPr id="2" name="Picture 3" descr="Screen Shot 2023-05-04 at 6.38.10 PM">
            <a:extLst>
              <a:ext uri="{FF2B5EF4-FFF2-40B4-BE49-F238E27FC236}">
                <a16:creationId xmlns:a16="http://schemas.microsoft.com/office/drawing/2014/main" id="{52CEFC94-332A-80A6-6EFF-4ECDEE69DA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56"/>
          <a:stretch/>
        </p:blipFill>
        <p:spPr>
          <a:xfrm>
            <a:off x="990600" y="2483704"/>
            <a:ext cx="10210800" cy="1486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B3F026-0FA8-71E9-4169-ECAADD0B52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97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40C2C0-A8E4-AC27-6DE6-8F6B5B7FED1E}"/>
              </a:ext>
            </a:extLst>
          </p:cNvPr>
          <p:cNvSpPr txBox="1"/>
          <p:nvPr/>
        </p:nvSpPr>
        <p:spPr>
          <a:xfrm>
            <a:off x="4947202" y="1820120"/>
            <a:ext cx="609765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tx1"/>
                </a:solidFill>
                <a:latin typeface="Microsoft YaHei"/>
                <a:ea typeface="Microsoft YaHei"/>
                <a:sym typeface="Helvetica" pitchFamily="2" charset="0"/>
              </a:rPr>
              <a:t>约束优化问题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C992AF-23B7-E2F2-8994-8F42F4212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678" y="1114870"/>
            <a:ext cx="4814352" cy="477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7522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Proximal Policy Optimization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pic>
        <p:nvPicPr>
          <p:cNvPr id="2" name="Screen Shot 2022-12-06 at 12.59.55 PM.png" descr="Screen Shot 2022-12-06 at 12.59.55 PM.png">
            <a:extLst>
              <a:ext uri="{FF2B5EF4-FFF2-40B4-BE49-F238E27FC236}">
                <a16:creationId xmlns:a16="http://schemas.microsoft.com/office/drawing/2014/main" id="{006C357B-5049-76B1-BFF5-8D197042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86" y="3442044"/>
            <a:ext cx="6157617" cy="28220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B8728E61-3249-1808-0135-10D930B4EF42}"/>
              </a:ext>
            </a:extLst>
          </p:cNvPr>
          <p:cNvSpPr txBox="1"/>
          <p:nvPr/>
        </p:nvSpPr>
        <p:spPr>
          <a:xfrm>
            <a:off x="537210" y="1158447"/>
            <a:ext cx="11016750" cy="78398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>
              <a:spcBef>
                <a:spcPts val="0"/>
              </a:spcBef>
              <a:buSzPts val="2800"/>
              <a:buFont typeface="Wingdings" pitchFamily="2" charset="2"/>
              <a:buChar char="Ø"/>
            </a:pPr>
            <a:r>
              <a:rPr lang="en-US" sz="2000" dirty="0" err="1">
                <a:latin typeface="+mj-ea"/>
                <a:ea typeface="+mj-ea"/>
              </a:rPr>
              <a:t>问题</a:t>
            </a:r>
            <a:r>
              <a:rPr lang="zh-CN" altLang="en-US" sz="2000" dirty="0">
                <a:latin typeface="+mj-ea"/>
                <a:ea typeface="+mj-ea"/>
              </a:rPr>
              <a:t>：</a:t>
            </a:r>
            <a:r>
              <a:rPr lang="en-US" sz="2000" dirty="0">
                <a:latin typeface="+mj-ea"/>
                <a:ea typeface="+mj-ea"/>
              </a:rPr>
              <a:t>TRPO </a:t>
            </a:r>
            <a:r>
              <a:rPr lang="zh-CN" altLang="en-US" sz="2000" dirty="0">
                <a:latin typeface="+mj-ea"/>
                <a:ea typeface="+mj-ea"/>
              </a:rPr>
              <a:t>求解约束优化问题很麻烦，</a:t>
            </a:r>
            <a:r>
              <a:rPr lang="en-US" sz="2000" dirty="0">
                <a:latin typeface="+mj-ea"/>
                <a:ea typeface="+mj-ea"/>
              </a:rPr>
              <a:t>IS </a:t>
            </a:r>
            <a:r>
              <a:rPr lang="zh-CN" altLang="en-US" sz="2000" dirty="0">
                <a:latin typeface="+mj-ea"/>
                <a:ea typeface="+mj-ea"/>
              </a:rPr>
              <a:t>计算的方差很大（由于通过采样估算 </a:t>
            </a:r>
            <a:r>
              <a:rPr lang="en-US" sz="2000" dirty="0">
                <a:latin typeface="+mj-ea"/>
                <a:ea typeface="+mj-ea"/>
              </a:rPr>
              <a:t>IS）</a:t>
            </a:r>
          </a:p>
          <a:p>
            <a:pPr marL="520700">
              <a:spcBef>
                <a:spcPts val="0"/>
              </a:spcBef>
              <a:buSzPts val="2800"/>
              <a:buFont typeface="Wingdings" pitchFamily="2" charset="2"/>
              <a:buChar char="ü"/>
            </a:pPr>
            <a:r>
              <a:rPr lang="en-US" sz="2000" dirty="0" err="1">
                <a:latin typeface="+mj-ea"/>
                <a:ea typeface="+mj-ea"/>
              </a:rPr>
              <a:t>方法</a:t>
            </a:r>
            <a:r>
              <a:rPr lang="en-US" sz="2000" dirty="0">
                <a:latin typeface="+mj-ea"/>
                <a:ea typeface="+mj-ea"/>
              </a:rPr>
              <a:t>: </a:t>
            </a:r>
            <a:r>
              <a:rPr lang="zh-CN" altLang="en-US" sz="2000" dirty="0">
                <a:latin typeface="+mj-ea"/>
                <a:ea typeface="+mj-ea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Proximal Policy Optimization (PPO)</a:t>
            </a:r>
          </a:p>
        </p:txBody>
      </p:sp>
      <p:sp>
        <p:nvSpPr>
          <p:cNvPr id="6" name="Google Shape;98;p2">
            <a:extLst>
              <a:ext uri="{FF2B5EF4-FFF2-40B4-BE49-F238E27FC236}">
                <a16:creationId xmlns:a16="http://schemas.microsoft.com/office/drawing/2014/main" id="{790FD441-166F-F140-98A9-7F6AA881A56B}"/>
              </a:ext>
            </a:extLst>
          </p:cNvPr>
          <p:cNvSpPr txBox="1"/>
          <p:nvPr/>
        </p:nvSpPr>
        <p:spPr>
          <a:xfrm>
            <a:off x="7180687" y="4158373"/>
            <a:ext cx="4597979" cy="18662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63550" indent="-28575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将 </a:t>
            </a:r>
            <a:r>
              <a:rPr lang="en-US" sz="1800" dirty="0">
                <a:latin typeface="+mj-ea"/>
                <a:ea typeface="+mj-ea"/>
              </a:rPr>
              <a:t>TRPO </a:t>
            </a:r>
            <a:r>
              <a:rPr lang="zh-CN" altLang="en-US" sz="1800" dirty="0">
                <a:latin typeface="+mj-ea"/>
                <a:ea typeface="+mj-ea"/>
              </a:rPr>
              <a:t>中原始优化目标和约束条件的组合，转化为一个</a:t>
            </a:r>
            <a:r>
              <a:rPr lang="zh-CN" altLang="en-US" sz="1800" i="1" dirty="0">
                <a:solidFill>
                  <a:srgbClr val="FF0000"/>
                </a:solidFill>
                <a:latin typeface="+mj-ea"/>
                <a:ea typeface="+mj-ea"/>
              </a:rPr>
              <a:t>（没有约束条件的）</a:t>
            </a:r>
            <a:r>
              <a:rPr lang="zh-CN" altLang="en-US" sz="1800" dirty="0">
                <a:latin typeface="+mj-ea"/>
                <a:ea typeface="+mj-ea"/>
              </a:rPr>
              <a:t>原始优化目标和截断优化目标的 </a:t>
            </a:r>
            <a:r>
              <a:rPr lang="en-US" altLang="zh-CN" sz="1800" dirty="0">
                <a:latin typeface="+mj-ea"/>
                <a:ea typeface="+mj-ea"/>
              </a:rPr>
              <a:t>min</a:t>
            </a:r>
            <a:r>
              <a:rPr lang="zh-CN" altLang="en-US" sz="1800" dirty="0">
                <a:latin typeface="+mj-ea"/>
                <a:ea typeface="+mj-ea"/>
              </a:rPr>
              <a:t> 值</a:t>
            </a:r>
            <a:endParaRPr lang="en-US" altLang="zh-CN" sz="1800" dirty="0">
              <a:latin typeface="+mj-ea"/>
              <a:ea typeface="+mj-ea"/>
            </a:endParaRPr>
          </a:p>
          <a:p>
            <a:pPr marL="463550" indent="-285750">
              <a:spcBef>
                <a:spcPts val="0"/>
              </a:spcBef>
              <a:buSzPts val="2800"/>
              <a:buFont typeface="Wingdings" pitchFamily="2" charset="2"/>
              <a:buChar char="Ø"/>
            </a:pPr>
            <a:endParaRPr lang="en-US" sz="1800" dirty="0">
              <a:latin typeface="+mj-ea"/>
              <a:ea typeface="+mj-ea"/>
            </a:endParaRPr>
          </a:p>
          <a:p>
            <a:pPr marL="463550" indent="-285750">
              <a:spcBef>
                <a:spcPts val="0"/>
              </a:spcBef>
              <a:buSzPct val="100000"/>
              <a:buFont typeface="Wingdings" pitchFamily="2" charset="2"/>
              <a:buChar char="Ø"/>
            </a:pPr>
            <a:r>
              <a:rPr lang="zh-CN" altLang="en-US" sz="1800" dirty="0">
                <a:latin typeface="+mj-ea"/>
                <a:ea typeface="+mj-ea"/>
              </a:rPr>
              <a:t>新的优化目标是原始目标的下界</a:t>
            </a:r>
            <a:endParaRPr lang="en-US" sz="1800" dirty="0">
              <a:latin typeface="+mj-ea"/>
              <a:ea typeface="+mj-ea"/>
            </a:endParaRPr>
          </a:p>
        </p:txBody>
      </p:sp>
      <p:pic>
        <p:nvPicPr>
          <p:cNvPr id="7" name="Picture 1" descr="Screen Shot 2023-05-03 at 10.43.22 PM">
            <a:extLst>
              <a:ext uri="{FF2B5EF4-FFF2-40B4-BE49-F238E27FC236}">
                <a16:creationId xmlns:a16="http://schemas.microsoft.com/office/drawing/2014/main" id="{CE51D981-EC8A-5EDE-92BF-67ED36702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" y="2255399"/>
            <a:ext cx="11470640" cy="91948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39D25C-322F-96F9-D4EE-E493E8DB9C8E}"/>
              </a:ext>
            </a:extLst>
          </p:cNvPr>
          <p:cNvSpPr txBox="1"/>
          <p:nvPr/>
        </p:nvSpPr>
        <p:spPr>
          <a:xfrm>
            <a:off x="2606273" y="6437340"/>
            <a:ext cx="790409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Schulman, John, et al. "Proximal policy optimization algorithms." </a:t>
            </a:r>
            <a:r>
              <a:rPr lang="en-US" altLang="zh-CN" sz="1200" b="0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200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preprint arXiv:1707.06347</a:t>
            </a:r>
            <a:r>
              <a:rPr lang="en-US" altLang="zh-CN" sz="12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(2017).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06176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小标题">
            <a:extLst>
              <a:ext uri="{FF2B5EF4-FFF2-40B4-BE49-F238E27FC236}">
                <a16:creationId xmlns:a16="http://schemas.microsoft.com/office/drawing/2014/main" id="{8FBF86CB-789E-AC4B-FCC4-21F2C384E316}"/>
              </a:ext>
            </a:extLst>
          </p:cNvPr>
          <p:cNvSpPr txBox="1"/>
          <p:nvPr/>
        </p:nvSpPr>
        <p:spPr>
          <a:xfrm>
            <a:off x="335518" y="278377"/>
            <a:ext cx="8822680" cy="30777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Policy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Gradient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RL: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PPO</a:t>
            </a:r>
            <a:r>
              <a:rPr lang="zh-CN" altLang="en-US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 之 </a:t>
            </a:r>
            <a:r>
              <a:rPr lang="en-US" altLang="zh-CN" sz="2000" b="1" dirty="0">
                <a:solidFill>
                  <a:srgbClr val="025F84"/>
                </a:solidFill>
                <a:latin typeface="Microsoft YaHei"/>
                <a:ea typeface="Microsoft YaHei"/>
                <a:sym typeface="Helvetica" pitchFamily="2" charset="0"/>
              </a:rPr>
              <a:t>GAE</a:t>
            </a:r>
            <a:endParaRPr lang="zh-CN" altLang="en-US" sz="2000" b="1" dirty="0">
              <a:solidFill>
                <a:srgbClr val="025F84"/>
              </a:solidFill>
              <a:latin typeface="Microsoft YaHei"/>
              <a:ea typeface="Microsoft YaHei"/>
              <a:sym typeface="Helvetica" pitchFamily="2" charset="0"/>
            </a:endParaRPr>
          </a:p>
        </p:txBody>
      </p:sp>
      <p:sp>
        <p:nvSpPr>
          <p:cNvPr id="9" name="图片占位符 1">
            <a:extLst>
              <a:ext uri="{FF2B5EF4-FFF2-40B4-BE49-F238E27FC236}">
                <a16:creationId xmlns:a16="http://schemas.microsoft.com/office/drawing/2014/main" id="{CF2ACE5F-3539-586E-1C22-D4D892D30F45}"/>
              </a:ext>
            </a:extLst>
          </p:cNvPr>
          <p:cNvSpPr txBox="1">
            <a:spLocks/>
          </p:cNvSpPr>
          <p:nvPr/>
        </p:nvSpPr>
        <p:spPr>
          <a:xfrm>
            <a:off x="335518" y="736447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lvl="2" hangingPunct="1"/>
            <a:endParaRPr lang="en-US" altLang="zh-CN" sz="1800" dirty="0"/>
          </a:p>
        </p:txBody>
      </p:sp>
      <p:sp>
        <p:nvSpPr>
          <p:cNvPr id="5" name="图片占位符 1">
            <a:extLst>
              <a:ext uri="{FF2B5EF4-FFF2-40B4-BE49-F238E27FC236}">
                <a16:creationId xmlns:a16="http://schemas.microsoft.com/office/drawing/2014/main" id="{A02990FD-63F0-556B-1B09-404F3EE1CEC9}"/>
              </a:ext>
            </a:extLst>
          </p:cNvPr>
          <p:cNvSpPr txBox="1">
            <a:spLocks/>
          </p:cNvSpPr>
          <p:nvPr/>
        </p:nvSpPr>
        <p:spPr>
          <a:xfrm>
            <a:off x="6558320" y="1051993"/>
            <a:ext cx="5449530" cy="552763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等线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rgbClr val="1F2329"/>
              </a:solidFill>
              <a:latin typeface="Helvetica" pitchFamily="2" charset="0"/>
            </a:endParaRPr>
          </a:p>
          <a:p>
            <a:pPr hangingPunct="1"/>
            <a:endParaRPr lang="en-US" altLang="zh-CN" sz="1800" dirty="0"/>
          </a:p>
          <a:p>
            <a:pPr lvl="2" hangingPunct="1"/>
            <a:endParaRPr lang="en-US" altLang="zh-CN" sz="1800" dirty="0"/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065BDAAC-D877-7CFE-92B6-B20F10F8496B}"/>
              </a:ext>
            </a:extLst>
          </p:cNvPr>
          <p:cNvSpPr txBox="1"/>
          <p:nvPr/>
        </p:nvSpPr>
        <p:spPr>
          <a:xfrm>
            <a:off x="404178" y="1532754"/>
            <a:ext cx="11383645" cy="258204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itchFamily="2" charset="2"/>
              <a:buChar char="Ø"/>
            </a:pPr>
            <a:r>
              <a:rPr lang="zh-CN" altLang="en-US" sz="2000" dirty="0">
                <a:latin typeface="Arial Bold" panose="020B0604020202020204" charset="0"/>
                <a:ea typeface="SimSun" charset="0"/>
                <a:cs typeface="+mj-cs"/>
              </a:rPr>
              <a:t>问题：更好的 </a:t>
            </a:r>
            <a:r>
              <a:rPr lang="en-US" altLang="zh-CN" sz="2000" dirty="0">
                <a:latin typeface="Arial Bold" panose="020B0604020202020204" charset="0"/>
                <a:ea typeface="SimSun" charset="0"/>
                <a:cs typeface="+mj-cs"/>
              </a:rPr>
              <a:t>advantage</a:t>
            </a:r>
            <a:r>
              <a:rPr lang="zh-CN" altLang="en-US" sz="2000" dirty="0">
                <a:latin typeface="Arial Bold" panose="020B0604020202020204" charset="0"/>
                <a:ea typeface="SimSun" charset="0"/>
                <a:cs typeface="+mj-cs"/>
              </a:rPr>
              <a:t> 估计器，偏差和方差之间的权衡</a:t>
            </a:r>
            <a:endParaRPr lang="en-US" altLang="zh-CN" sz="2000" dirty="0">
              <a:latin typeface="Arial Bold" panose="020B0604020202020204" charset="0"/>
              <a:ea typeface="SimSun" charset="0"/>
              <a:cs typeface="+mj-cs"/>
            </a:endParaRPr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itchFamily="2" charset="2"/>
              <a:buChar char="Ø"/>
            </a:pPr>
            <a:endParaRPr lang="zh-CN" altLang="en-US" sz="2000" dirty="0">
              <a:latin typeface="Arial Bold" panose="020B0604020202020204" charset="0"/>
              <a:ea typeface="SimSun" charset="0"/>
              <a:cs typeface="+mj-cs"/>
            </a:endParaRPr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itchFamily="2" charset="2"/>
              <a:buChar char="ü"/>
            </a:pPr>
            <a:r>
              <a:rPr lang="zh-CN" altLang="en-US" sz="2000" dirty="0">
                <a:latin typeface="Arial Bold" panose="020B0604020202020204" charset="0"/>
                <a:ea typeface="SimSun" charset="0"/>
                <a:cs typeface="+mj-cs"/>
              </a:rPr>
              <a:t>解决方案：广义优势估计器（</a:t>
            </a:r>
            <a:r>
              <a:rPr lang="en-US" altLang="zh-CN" sz="2000" dirty="0">
                <a:latin typeface="Arial Bold" panose="020B0604020202020204" charset="0"/>
                <a:ea typeface="SimSun" charset="0"/>
                <a:cs typeface="+mj-cs"/>
              </a:rPr>
              <a:t>Generalized Advantage Estimator </a:t>
            </a:r>
            <a:r>
              <a:rPr lang="zh-CN" altLang="en-US" sz="2000" dirty="0">
                <a:latin typeface="Arial Bold" panose="020B0604020202020204" charset="0"/>
                <a:ea typeface="SimSun" charset="0"/>
                <a:cs typeface="+mj-cs"/>
              </a:rPr>
              <a:t>，</a:t>
            </a:r>
            <a:r>
              <a:rPr lang="en-US" altLang="zh-CN" sz="2000" dirty="0">
                <a:latin typeface="Arial Bold" panose="020B0604020202020204" charset="0"/>
                <a:ea typeface="SimSun" charset="0"/>
                <a:cs typeface="+mj-cs"/>
              </a:rPr>
              <a:t>GAE</a:t>
            </a:r>
            <a:r>
              <a:rPr lang="zh-CN" altLang="en-US" sz="2000" dirty="0">
                <a:latin typeface="Arial Bold" panose="020B0604020202020204" charset="0"/>
                <a:ea typeface="SimSun" charset="0"/>
                <a:cs typeface="+mj-cs"/>
              </a:rPr>
              <a:t>）</a:t>
            </a:r>
            <a:endParaRPr lang="en-US" altLang="zh-CN" sz="2000" dirty="0">
              <a:latin typeface="Arial Bold" panose="020B0604020202020204" charset="0"/>
              <a:ea typeface="SimSun" charset="0"/>
              <a:cs typeface="+mj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9CA24-5AE3-63FE-BCF6-7005DC6B6E0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99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9FB131-8590-4FD2-9DD4-C8E07699CC82}"/>
              </a:ext>
            </a:extLst>
          </p:cNvPr>
          <p:cNvSpPr txBox="1"/>
          <p:nvPr/>
        </p:nvSpPr>
        <p:spPr>
          <a:xfrm>
            <a:off x="2152134" y="3484564"/>
            <a:ext cx="80391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Schulman, John, et al. "High-dimensional continuous control using generalized advantage estimation." </a:t>
            </a:r>
            <a:r>
              <a:rPr lang="en-US" altLang="zh-CN" b="0" i="1" dirty="0" err="1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1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 preprint arXiv:1506.02438</a:t>
            </a:r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 (2015).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2071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18419</TotalTime>
  <Words>13097</Words>
  <Application>Microsoft Macintosh PowerPoint</Application>
  <PresentationFormat>宽屏</PresentationFormat>
  <Paragraphs>1680</Paragraphs>
  <Slides>153</Slides>
  <Notes>142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153</vt:i4>
      </vt:variant>
    </vt:vector>
  </HeadingPairs>
  <TitlesOfParts>
    <vt:vector size="167" baseType="lpstr">
      <vt:lpstr>-apple-system</vt:lpstr>
      <vt:lpstr>等线</vt:lpstr>
      <vt:lpstr>等线 Light</vt:lpstr>
      <vt:lpstr>SimSun</vt:lpstr>
      <vt:lpstr>Microsoft YaHei</vt:lpstr>
      <vt:lpstr>Arial Bold</vt:lpstr>
      <vt:lpstr>PingFang SC</vt:lpstr>
      <vt:lpstr>Arial</vt:lpstr>
      <vt:lpstr>Calibri</vt:lpstr>
      <vt:lpstr>Cambria Math</vt:lpstr>
      <vt:lpstr>Helvetica</vt:lpstr>
      <vt:lpstr>Times New Roman</vt:lpstr>
      <vt:lpstr>Wingdings</vt:lpstr>
      <vt:lpstr>Office 主题​​</vt:lpstr>
      <vt:lpstr>强化学习 (RL)  与蒙特卡洛树搜索 (MCTS) 简介</vt:lpstr>
      <vt:lpstr>参考资料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RL+MCTS 与 LLMs </vt:lpstr>
      <vt:lpstr>未来研究方向</vt:lpstr>
      <vt:lpstr>未来研究方向</vt:lpstr>
      <vt:lpstr>PowerPoint 演示文稿</vt:lpstr>
      <vt:lpstr>PowerPoint 演示文稿</vt:lpstr>
      <vt:lpstr>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蒲源</cp:lastModifiedBy>
  <cp:revision>616</cp:revision>
  <dcterms:created xsi:type="dcterms:W3CDTF">2023-04-12T13:40:53Z</dcterms:created>
  <dcterms:modified xsi:type="dcterms:W3CDTF">2025-01-04T03:38:42Z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1033-4.9.0.7859</vt:lpwstr>
  </property>
</Properties>
</file>